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38" r:id="rId2"/>
    <p:sldId id="541" r:id="rId3"/>
    <p:sldId id="535" r:id="rId4"/>
    <p:sldId id="546" r:id="rId5"/>
    <p:sldId id="548" r:id="rId6"/>
    <p:sldId id="549" r:id="rId7"/>
    <p:sldId id="550" r:id="rId8"/>
    <p:sldId id="551" r:id="rId9"/>
    <p:sldId id="557" r:id="rId10"/>
    <p:sldId id="540" r:id="rId11"/>
    <p:sldId id="547" r:id="rId12"/>
    <p:sldId id="537" r:id="rId13"/>
    <p:sldId id="542" r:id="rId14"/>
    <p:sldId id="543" r:id="rId15"/>
    <p:sldId id="544" r:id="rId16"/>
    <p:sldId id="545" r:id="rId17"/>
    <p:sldId id="552" r:id="rId18"/>
    <p:sldId id="553" r:id="rId19"/>
    <p:sldId id="555" r:id="rId20"/>
    <p:sldId id="554" r:id="rId21"/>
    <p:sldId id="556" r:id="rId22"/>
    <p:sldId id="536" r:id="rId23"/>
    <p:sldId id="558" r:id="rId24"/>
    <p:sldId id="559" r:id="rId25"/>
    <p:sldId id="560" r:id="rId26"/>
    <p:sldId id="561" r:id="rId27"/>
    <p:sldId id="583" r:id="rId28"/>
    <p:sldId id="569" r:id="rId29"/>
    <p:sldId id="576" r:id="rId30"/>
    <p:sldId id="574" r:id="rId31"/>
    <p:sldId id="582" r:id="rId32"/>
    <p:sldId id="570" r:id="rId33"/>
    <p:sldId id="577" r:id="rId34"/>
    <p:sldId id="571" r:id="rId35"/>
    <p:sldId id="596" r:id="rId36"/>
    <p:sldId id="572" r:id="rId37"/>
    <p:sldId id="580" r:id="rId38"/>
    <p:sldId id="573" r:id="rId39"/>
    <p:sldId id="591" r:id="rId40"/>
    <p:sldId id="597" r:id="rId41"/>
    <p:sldId id="599" r:id="rId42"/>
    <p:sldId id="598" r:id="rId43"/>
    <p:sldId id="600" r:id="rId44"/>
    <p:sldId id="601" r:id="rId45"/>
    <p:sldId id="602" r:id="rId46"/>
    <p:sldId id="603" r:id="rId47"/>
    <p:sldId id="604" r:id="rId48"/>
    <p:sldId id="568" r:id="rId49"/>
    <p:sldId id="567" r:id="rId50"/>
    <p:sldId id="531" r:id="rId5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BCE49-4D71-325D-0D77-C4391F70D20F}" v="10" dt="2024-09-10T16:01:27.518"/>
    <p1510:client id="{648150E4-31D3-AA29-4BE9-0D9901238B82}" v="18" dt="2024-09-10T17:02:56.148"/>
    <p1510:client id="{BB5C9AFF-3E5F-8BD2-6AB7-1DB130689B66}" v="63" dt="2024-09-10T16:09:59.563"/>
    <p1510:client id="{CC4EED07-8402-1DAF-6DE2-9B7DE53FDB35}" v="115" dt="2024-09-09T18:20:57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5"/>
        <p:guide pos="3840"/>
        <p:guide orient="horz" pos="1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if Anderson Bautista Ocampo" userId="S::eabautista57@soy.sena.edu.co::3488e60f-57e0-47c9-8a10-fe91811cf60a" providerId="AD" clId="Web-{648150E4-31D3-AA29-4BE9-0D9901238B82}"/>
    <pc:docChg chg="modSld">
      <pc:chgData name="Estif Anderson Bautista Ocampo" userId="S::eabautista57@soy.sena.edu.co::3488e60f-57e0-47c9-8a10-fe91811cf60a" providerId="AD" clId="Web-{648150E4-31D3-AA29-4BE9-0D9901238B82}" dt="2024-09-10T17:02:56.148" v="14" actId="1076"/>
      <pc:docMkLst>
        <pc:docMk/>
      </pc:docMkLst>
      <pc:sldChg chg="addSp delSp modSp">
        <pc:chgData name="Estif Anderson Bautista Ocampo" userId="S::eabautista57@soy.sena.edu.co::3488e60f-57e0-47c9-8a10-fe91811cf60a" providerId="AD" clId="Web-{648150E4-31D3-AA29-4BE9-0D9901238B82}" dt="2024-09-10T17:02:56.148" v="14" actId="1076"/>
        <pc:sldMkLst>
          <pc:docMk/>
          <pc:sldMk cId="3977034896" sldId="600"/>
        </pc:sldMkLst>
        <pc:spChg chg="mod">
          <ac:chgData name="Estif Anderson Bautista Ocampo" userId="S::eabautista57@soy.sena.edu.co::3488e60f-57e0-47c9-8a10-fe91811cf60a" providerId="AD" clId="Web-{648150E4-31D3-AA29-4BE9-0D9901238B82}" dt="2024-09-10T17:02:56.148" v="14" actId="1076"/>
          <ac:spMkLst>
            <pc:docMk/>
            <pc:sldMk cId="3977034896" sldId="600"/>
            <ac:spMk id="6" creationId="{21873065-BF1C-5D5D-75BD-F2FA946AAC8F}"/>
          </ac:spMkLst>
        </pc:spChg>
        <pc:picChg chg="add del mod">
          <ac:chgData name="Estif Anderson Bautista Ocampo" userId="S::eabautista57@soy.sena.edu.co::3488e60f-57e0-47c9-8a10-fe91811cf60a" providerId="AD" clId="Web-{648150E4-31D3-AA29-4BE9-0D9901238B82}" dt="2024-09-10T17:01:16.349" v="3"/>
          <ac:picMkLst>
            <pc:docMk/>
            <pc:sldMk cId="3977034896" sldId="600"/>
            <ac:picMk id="2" creationId="{9D2EC607-12DC-C7AB-2273-577F8DEAC933}"/>
          </ac:picMkLst>
        </pc:picChg>
        <pc:picChg chg="add mod">
          <ac:chgData name="Estif Anderson Bautista Ocampo" userId="S::eabautista57@soy.sena.edu.co::3488e60f-57e0-47c9-8a10-fe91811cf60a" providerId="AD" clId="Web-{648150E4-31D3-AA29-4BE9-0D9901238B82}" dt="2024-09-10T17:01:27.177" v="9" actId="1076"/>
          <ac:picMkLst>
            <pc:docMk/>
            <pc:sldMk cId="3977034896" sldId="600"/>
            <ac:picMk id="3" creationId="{2E04CB27-B4A1-39E3-872A-2DFD85EF8B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b:/g/personal/eabautista57_soy_sena_edu_co/ERxafPRmhpRBiry4M-B-mkkBAk9GFkoHv49YjJWLsjix9Q?e=daI45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i:/g/personal/eabautista57_soy_sena_edu_co/EXjTxlXT0IBMto_oehOIhykBhcEOg9r4YeReV9P8R2reCQ?e=oTJcs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WjRWqH4fINAhz07GQHgVJMBlpaIST0gbGo7E7eaNm1LAA?e=UR0LkH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blNreEP63lHjhhT-kWIOQkB4c_x9BN-EHi6kuzg2uINjg?e=bbv4XZ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RgMYqL4hCFOsNZHdjHA55EBEEj7xPEmsJEtqLKkhi9B4g?e=HLB4Jw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WAKvvxdsHZDtn7m1NRay2gBaK6kgQfzwZRk3UVRBRlgIg?e=h3sLK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aE_H0UhCOZOnTriWoDx2PkBvZNi_uJS5e1tiL6J-gN40Q?e=uMui7Y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x:/g/personal/eabautista57_soy_sena_edu_co/EVmnFQXnSEFAo44XJSzLw-EBFjJfI4oYIVqGGw23h910kA?e=22Q2q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eabautista57_soy_sena_edu_co/EWCChMTQwP1HtQH4vam5EdwBS4Ui0Ab8MVZGozq90EVX8A?e=GAuGYY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Z4FZQLjw1RBgiBbL21CcjQBenfD3xw1F4IGwF7SYFXbKQ?e=eJSf9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buz7eIa4RdFlLjJn54EUX0BMDXluidB-HqsRUcmmt8MkQ?e=1La7d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eabautista57_soy_sena_edu_co/Eb_PzjagKoxLmhCUftTSCBsBA5GnBsxc9B3hJO2VRXoayA?e=hJMe9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oysena-my.sharepoint.com/:x:/g/personal/eabautista57_soy_sena_edu_co/EXK-xwcaHopKm1aQ3ycLwC8BGcEcV-ZpQojhCKIX09PWMw?e=QM4bXl" TargetMode="External"/><Relationship Id="rId4" Type="http://schemas.openxmlformats.org/officeDocument/2006/relationships/hyperlink" Target="https://soysena-my.sharepoint.com/:x:/g/personal/eabautista57_soy_sena_edu_co/EbCEKlrOk0xElZakI-3pPCgBysZnydrQRdqIyGwSplCLAg?e=xp2u4Q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ViiJtdpQxdCitfrp9x7JNYBvdzEh4di8HGtIxCtMTANdg?e=VlKmC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u:/g/personal/eabautista57_soy_sena_edu_co/ESQUB6XbjK5LuMJEd--4gfgB3bMNuF9-vfwT_aDuan_qpg?e=bV622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fVXApNW_fhGpUM9veqYt1UBZbHxgkU6DDlt1JnpJgel3Q?e=gdb8d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aBlH-sXsaVOp8_JxHLiKDQBZgibRzn66yyBn83plN9gkw?e=P7Lbf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eabautista57_soy_sena_edu_co/EbQRchzKcNpBg9rfnK2EfzcBsqnm_2NLWjzOv_26T7UOeQ?e=GpCae4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b:/g/personal/eabautista57_soy_sena_edu_co/ESSTMFJUGuxHgUgkBdkbSNYBiv1cDWo3Swga9uV3jyeMcA?e=kHD6r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89375" y="2140599"/>
            <a:ext cx="64536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b="1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Infinity</a:t>
            </a:r>
            <a:r>
              <a:rPr lang="es-ES" sz="5400" b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 byte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C43DB-FF64-60C4-BACA-436F40975F30}"/>
              </a:ext>
            </a:extLst>
          </p:cNvPr>
          <p:cNvSpPr txBox="1"/>
          <p:nvPr/>
        </p:nvSpPr>
        <p:spPr>
          <a:xfrm>
            <a:off x="5442173" y="2321073"/>
            <a:ext cx="6453678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Integrantes:</a:t>
            </a:r>
          </a:p>
          <a:p>
            <a:pPr>
              <a:defRPr/>
            </a:pP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Dilan Alejandro Riaño </a:t>
            </a:r>
            <a:r>
              <a:rPr lang="es-ES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Garcia</a:t>
            </a:r>
            <a:endParaRPr lang="es-ES" sz="3200" dirty="0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r>
              <a:rPr lang="es-ES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Estif</a:t>
            </a: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 Anderson Bautista Ocampo</a:t>
            </a:r>
          </a:p>
          <a:p>
            <a:pPr>
              <a:defRPr/>
            </a:pPr>
            <a:endParaRPr lang="es-ES" sz="3200" dirty="0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95422" y="2551837"/>
            <a:ext cx="64536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b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Stay in Style</a:t>
            </a:r>
            <a:endParaRPr lang="es-ES" sz="5400" b="1" err="1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endParaRPr lang="es-ES" sz="5400" b="1">
              <a:solidFill>
                <a:prstClr val="black">
                  <a:lumMod val="75000"/>
                  <a:lumOff val="25000"/>
                </a:prstClr>
              </a:solidFill>
              <a:latin typeface="Work Sans Bold Roman"/>
            </a:endParaRPr>
          </a:p>
          <a:p>
            <a:pPr>
              <a:defRPr/>
            </a:pPr>
            <a:r>
              <a:rPr lang="es-ES" sz="3600" b="1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/>
              </a:rPr>
              <a:t>Viste tu estilo, vive tu moda...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CB5751-7FA0-B52B-4F7A-01D26F3D629F}"/>
              </a:ext>
            </a:extLst>
          </p:cNvPr>
          <p:cNvSpPr/>
          <p:nvPr/>
        </p:nvSpPr>
        <p:spPr>
          <a:xfrm>
            <a:off x="7778187" y="4514127"/>
            <a:ext cx="3368233" cy="1319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479BEA-185F-A6B3-F08A-0686679C14EC}"/>
              </a:ext>
            </a:extLst>
          </p:cNvPr>
          <p:cNvSpPr txBox="1"/>
          <p:nvPr/>
        </p:nvSpPr>
        <p:spPr>
          <a:xfrm>
            <a:off x="7778187" y="4989846"/>
            <a:ext cx="16809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err="1">
                <a:latin typeface="Work Sans Medium Roman"/>
              </a:rPr>
              <a:t>Stay</a:t>
            </a:r>
            <a:r>
              <a:rPr lang="es-CO" b="1">
                <a:latin typeface="Work Sans Medium Roman"/>
              </a:rPr>
              <a:t> in Style</a:t>
            </a:r>
            <a:endParaRPr lang="es-CO" b="1" err="1">
              <a:latin typeface="Work Sans Medium Roman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7B8D52-1CB7-FB30-90D3-5B3D909A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573" y="4569995"/>
            <a:ext cx="1267327" cy="1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/>
              </a:rPr>
              <a:t>Objetivo General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 err="1">
                <a:latin typeface="Calibri"/>
                <a:ea typeface="Calibri"/>
                <a:cs typeface="Calibri"/>
              </a:rPr>
              <a:t>Desarrollar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plataforma</a:t>
            </a:r>
            <a:r>
              <a:rPr lang="en" dirty="0">
                <a:latin typeface="Calibri"/>
                <a:ea typeface="Calibri"/>
                <a:cs typeface="Calibri"/>
              </a:rPr>
              <a:t> web que </a:t>
            </a:r>
            <a:r>
              <a:rPr lang="en" dirty="0" err="1">
                <a:latin typeface="Calibri"/>
                <a:ea typeface="Calibri"/>
                <a:cs typeface="Calibri"/>
              </a:rPr>
              <a:t>sirva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como</a:t>
            </a:r>
            <a:r>
              <a:rPr lang="en" dirty="0">
                <a:latin typeface="Calibri"/>
                <a:ea typeface="Calibri"/>
                <a:cs typeface="Calibri"/>
              </a:rPr>
              <a:t> tienda virtual para </a:t>
            </a:r>
            <a:r>
              <a:rPr lang="en" dirty="0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de la </a:t>
            </a:r>
            <a:r>
              <a:rPr lang="en" dirty="0" err="1">
                <a:latin typeface="Calibri"/>
                <a:ea typeface="Calibri"/>
                <a:cs typeface="Calibri"/>
              </a:rPr>
              <a:t>empresa</a:t>
            </a:r>
            <a:r>
              <a:rPr lang="en" dirty="0">
                <a:latin typeface="Calibri"/>
                <a:ea typeface="Calibri"/>
                <a:cs typeface="Calibri"/>
              </a:rPr>
              <a:t> "Stay in Style", </a:t>
            </a:r>
            <a:r>
              <a:rPr lang="en" dirty="0" err="1">
                <a:latin typeface="Calibri"/>
                <a:ea typeface="Calibri"/>
                <a:cs typeface="Calibri"/>
              </a:rPr>
              <a:t>ofreciendo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experiencia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compra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venta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completa</a:t>
            </a:r>
            <a:r>
              <a:rPr lang="en" dirty="0">
                <a:latin typeface="Calibri"/>
                <a:ea typeface="Calibri"/>
                <a:cs typeface="Calibri"/>
              </a:rPr>
              <a:t> a </a:t>
            </a:r>
            <a:r>
              <a:rPr lang="en" dirty="0" err="1">
                <a:latin typeface="Calibri"/>
                <a:ea typeface="Calibri"/>
                <a:cs typeface="Calibri"/>
              </a:rPr>
              <a:t>través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tienda </a:t>
            </a:r>
            <a:r>
              <a:rPr lang="en" dirty="0" err="1">
                <a:latin typeface="Calibri"/>
                <a:ea typeface="Calibri"/>
                <a:cs typeface="Calibri"/>
              </a:rPr>
              <a:t>en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línea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  <a:endParaRPr lang="es-E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78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378601" y="45047"/>
            <a:ext cx="4555978" cy="68566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/>
              </a:rPr>
              <a:t>Objetivos Específicos</a:t>
            </a:r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887" y="386542"/>
            <a:ext cx="11106506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CO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Implementar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dirty="0" err="1">
                <a:latin typeface="Calibri"/>
                <a:ea typeface="Calibri"/>
                <a:cs typeface="Calibri"/>
              </a:rPr>
              <a:t>diseño</a:t>
            </a:r>
            <a:r>
              <a:rPr lang="en" dirty="0">
                <a:latin typeface="Calibri"/>
                <a:ea typeface="Calibri"/>
                <a:cs typeface="Calibri"/>
              </a:rPr>
              <a:t> web </a:t>
            </a:r>
            <a:r>
              <a:rPr lang="en" dirty="0" err="1">
                <a:latin typeface="Calibri"/>
                <a:ea typeface="Calibri"/>
                <a:cs typeface="Calibri"/>
              </a:rPr>
              <a:t>atractivo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funcional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dirty="0" err="1">
                <a:latin typeface="Calibri"/>
                <a:ea typeface="Calibri"/>
                <a:cs typeface="Calibri"/>
              </a:rPr>
              <a:t>refleje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dirty="0" err="1">
                <a:latin typeface="Calibri"/>
                <a:ea typeface="Calibri"/>
                <a:cs typeface="Calibri"/>
              </a:rPr>
              <a:t>originalidad</a:t>
            </a:r>
            <a:r>
              <a:rPr lang="en" dirty="0">
                <a:latin typeface="Calibri"/>
                <a:ea typeface="Calibri"/>
                <a:cs typeface="Calibri"/>
              </a:rPr>
              <a:t> de la </a:t>
            </a:r>
            <a:r>
              <a:rPr lang="en" dirty="0" err="1">
                <a:latin typeface="Calibri"/>
                <a:ea typeface="Calibri"/>
                <a:cs typeface="Calibri"/>
              </a:rPr>
              <a:t>marca</a:t>
            </a:r>
            <a:r>
              <a:rPr lang="en" dirty="0">
                <a:latin typeface="Calibri"/>
                <a:ea typeface="Calibri"/>
                <a:cs typeface="Calibri"/>
              </a:rPr>
              <a:t> “Stay in Style”, </a:t>
            </a:r>
            <a:r>
              <a:rPr lang="en" dirty="0" err="1">
                <a:latin typeface="Calibri"/>
                <a:ea typeface="Calibri"/>
                <a:cs typeface="Calibri"/>
              </a:rPr>
              <a:t>facilitando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dirty="0" err="1">
                <a:latin typeface="Calibri"/>
                <a:ea typeface="Calibri"/>
                <a:cs typeface="Calibri"/>
              </a:rPr>
              <a:t>navegación</a:t>
            </a:r>
            <a:r>
              <a:rPr lang="en" dirty="0">
                <a:latin typeface="Calibri"/>
                <a:ea typeface="Calibri"/>
                <a:cs typeface="Calibri"/>
              </a:rPr>
              <a:t> del </a:t>
            </a:r>
            <a:r>
              <a:rPr lang="en" dirty="0" err="1">
                <a:latin typeface="Calibri"/>
                <a:ea typeface="Calibri"/>
                <a:cs typeface="Calibri"/>
              </a:rPr>
              <a:t>usuario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Integrar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categorías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claras</a:t>
            </a:r>
            <a:r>
              <a:rPr lang="en" dirty="0">
                <a:latin typeface="Calibri"/>
                <a:ea typeface="Calibri"/>
                <a:cs typeface="Calibri"/>
              </a:rPr>
              <a:t> y bien </a:t>
            </a:r>
            <a:r>
              <a:rPr lang="en" dirty="0" err="1">
                <a:latin typeface="Calibri"/>
                <a:ea typeface="Calibri"/>
                <a:cs typeface="Calibri"/>
              </a:rPr>
              <a:t>definidas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dirty="0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moda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masculina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femenina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dirty="0" err="1">
                <a:latin typeface="Calibri"/>
                <a:ea typeface="Calibri"/>
                <a:cs typeface="Calibri"/>
              </a:rPr>
              <a:t>garantizando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organización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eficiente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Desarrollar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dirty="0" err="1">
                <a:latin typeface="Calibri"/>
                <a:ea typeface="Calibri"/>
                <a:cs typeface="Calibri"/>
              </a:rPr>
              <a:t>sistema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búsqueda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avanzado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dirty="0" err="1">
                <a:latin typeface="Calibri"/>
                <a:ea typeface="Calibri"/>
                <a:cs typeface="Calibri"/>
              </a:rPr>
              <a:t>permita</a:t>
            </a:r>
            <a:r>
              <a:rPr lang="en" dirty="0">
                <a:latin typeface="Calibri"/>
                <a:ea typeface="Calibri"/>
                <a:cs typeface="Calibri"/>
              </a:rPr>
              <a:t> a </a:t>
            </a:r>
            <a:r>
              <a:rPr lang="en" dirty="0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usuarios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encontrar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rápidamente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específicos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por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nombre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dirty="0" err="1">
                <a:latin typeface="Calibri"/>
                <a:ea typeface="Calibri"/>
                <a:cs typeface="Calibri"/>
              </a:rPr>
              <a:t>categoría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dirty="0" err="1">
                <a:latin typeface="Calibri"/>
                <a:ea typeface="Calibri"/>
                <a:cs typeface="Calibri"/>
              </a:rPr>
              <a:t>talla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estilo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Incorporar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dirty="0" err="1">
                <a:latin typeface="Calibri"/>
                <a:ea typeface="Calibri"/>
                <a:cs typeface="Calibri"/>
              </a:rPr>
              <a:t>carrito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compras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interactivo</a:t>
            </a:r>
            <a:r>
              <a:rPr lang="en" dirty="0">
                <a:latin typeface="Calibri"/>
                <a:ea typeface="Calibri"/>
                <a:cs typeface="Calibri"/>
              </a:rPr>
              <a:t> que </a:t>
            </a:r>
            <a:r>
              <a:rPr lang="en" dirty="0" err="1">
                <a:latin typeface="Calibri"/>
                <a:ea typeface="Calibri"/>
                <a:cs typeface="Calibri"/>
              </a:rPr>
              <a:t>facilite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dirty="0" err="1">
                <a:latin typeface="Calibri"/>
                <a:ea typeface="Calibri"/>
                <a:cs typeface="Calibri"/>
              </a:rPr>
              <a:t>selección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compras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múltiples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artículos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manera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conveniente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dirty="0" err="1">
                <a:latin typeface="Calibri"/>
                <a:ea typeface="Calibri"/>
                <a:cs typeface="Calibri"/>
              </a:rPr>
              <a:t>el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usuario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Integrar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métodos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pago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como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Nequi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dirty="0" err="1">
                <a:latin typeface="Calibri"/>
                <a:ea typeface="Calibri"/>
                <a:cs typeface="Calibri"/>
              </a:rPr>
              <a:t>Bancolombia</a:t>
            </a:r>
            <a:r>
              <a:rPr lang="en" dirty="0">
                <a:latin typeface="Calibri"/>
                <a:ea typeface="Calibri"/>
                <a:cs typeface="Calibri"/>
              </a:rPr>
              <a:t>, </a:t>
            </a:r>
            <a:r>
              <a:rPr lang="en" dirty="0" err="1">
                <a:latin typeface="Calibri"/>
                <a:ea typeface="Calibri"/>
                <a:cs typeface="Calibri"/>
              </a:rPr>
              <a:t>Daviplata</a:t>
            </a:r>
            <a:r>
              <a:rPr lang="en" dirty="0">
                <a:latin typeface="Calibri"/>
                <a:ea typeface="Calibri"/>
                <a:cs typeface="Calibri"/>
              </a:rPr>
              <a:t> y PayPal, </a:t>
            </a:r>
            <a:r>
              <a:rPr lang="en" dirty="0" err="1">
                <a:latin typeface="Calibri"/>
                <a:ea typeface="Calibri"/>
                <a:cs typeface="Calibri"/>
              </a:rPr>
              <a:t>seguros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variados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dirty="0" err="1">
                <a:latin typeface="Calibri"/>
                <a:ea typeface="Calibri"/>
                <a:cs typeface="Calibri"/>
              </a:rPr>
              <a:t>garantizar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dirty="0" err="1">
                <a:latin typeface="Calibri"/>
                <a:ea typeface="Calibri"/>
                <a:cs typeface="Calibri"/>
              </a:rPr>
              <a:t>confianza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satisfacción</a:t>
            </a:r>
            <a:r>
              <a:rPr lang="en" dirty="0">
                <a:latin typeface="Calibri"/>
                <a:ea typeface="Calibri"/>
                <a:cs typeface="Calibri"/>
              </a:rPr>
              <a:t> del </a:t>
            </a:r>
            <a:r>
              <a:rPr lang="en" dirty="0" err="1">
                <a:latin typeface="Calibri"/>
                <a:ea typeface="Calibri"/>
                <a:cs typeface="Calibri"/>
              </a:rPr>
              <a:t>cliente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durante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el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proceso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compra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Establecer</a:t>
            </a:r>
            <a:r>
              <a:rPr lang="en" dirty="0">
                <a:latin typeface="Calibri"/>
                <a:ea typeface="Calibri"/>
                <a:cs typeface="Calibri"/>
              </a:rPr>
              <a:t> un </a:t>
            </a:r>
            <a:r>
              <a:rPr lang="en" dirty="0" err="1">
                <a:latin typeface="Calibri"/>
                <a:ea typeface="Calibri"/>
                <a:cs typeface="Calibri"/>
              </a:rPr>
              <a:t>sistema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gestión</a:t>
            </a:r>
            <a:r>
              <a:rPr lang="en" dirty="0">
                <a:latin typeface="Calibri"/>
                <a:ea typeface="Calibri"/>
                <a:cs typeface="Calibri"/>
              </a:rPr>
              <a:t> de stock que </a:t>
            </a:r>
            <a:r>
              <a:rPr lang="en" dirty="0" err="1">
                <a:latin typeface="Calibri"/>
                <a:ea typeface="Calibri"/>
                <a:cs typeface="Calibri"/>
              </a:rPr>
              <a:t>garantice</a:t>
            </a:r>
            <a:r>
              <a:rPr lang="en" dirty="0">
                <a:latin typeface="Calibri"/>
                <a:ea typeface="Calibri"/>
                <a:cs typeface="Calibri"/>
              </a:rPr>
              <a:t> la </a:t>
            </a:r>
            <a:r>
              <a:rPr lang="en" dirty="0" err="1">
                <a:latin typeface="Calibri"/>
                <a:ea typeface="Calibri"/>
                <a:cs typeface="Calibri"/>
              </a:rPr>
              <a:t>disponibilidad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precisa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productos</a:t>
            </a:r>
            <a:r>
              <a:rPr lang="en" dirty="0">
                <a:latin typeface="Calibri"/>
                <a:ea typeface="Calibri"/>
                <a:cs typeface="Calibri"/>
              </a:rPr>
              <a:t> y </a:t>
            </a:r>
            <a:r>
              <a:rPr lang="en" dirty="0" err="1">
                <a:latin typeface="Calibri"/>
                <a:ea typeface="Calibri"/>
                <a:cs typeface="Calibri"/>
              </a:rPr>
              <a:t>actualizaciones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en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tiempo</a:t>
            </a:r>
            <a:r>
              <a:rPr lang="en" dirty="0">
                <a:latin typeface="Calibri"/>
                <a:ea typeface="Calibri"/>
                <a:cs typeface="Calibri"/>
              </a:rPr>
              <a:t> real de las </a:t>
            </a:r>
            <a:r>
              <a:rPr lang="en" dirty="0" err="1">
                <a:latin typeface="Calibri"/>
                <a:ea typeface="Calibri"/>
                <a:cs typeface="Calibri"/>
              </a:rPr>
              <a:t>existencias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r>
              <a:rPr lang="en" dirty="0" err="1">
                <a:latin typeface="Calibri"/>
                <a:ea typeface="Calibri"/>
                <a:cs typeface="Calibri"/>
              </a:rPr>
              <a:t>Mantener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constante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actualización</a:t>
            </a:r>
            <a:r>
              <a:rPr lang="en" dirty="0">
                <a:latin typeface="Calibri"/>
                <a:ea typeface="Calibri"/>
                <a:cs typeface="Calibri"/>
              </a:rPr>
              <a:t> de la </a:t>
            </a:r>
            <a:r>
              <a:rPr lang="en" dirty="0" err="1">
                <a:latin typeface="Calibri"/>
                <a:ea typeface="Calibri"/>
                <a:cs typeface="Calibri"/>
              </a:rPr>
              <a:t>plataforma</a:t>
            </a:r>
            <a:r>
              <a:rPr lang="en" dirty="0">
                <a:latin typeface="Calibri"/>
                <a:ea typeface="Calibri"/>
                <a:cs typeface="Calibri"/>
              </a:rPr>
              <a:t> para </a:t>
            </a:r>
            <a:r>
              <a:rPr lang="en" dirty="0" err="1">
                <a:latin typeface="Calibri"/>
                <a:ea typeface="Calibri"/>
                <a:cs typeface="Calibri"/>
              </a:rPr>
              <a:t>una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mejor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experiencia</a:t>
            </a:r>
            <a:r>
              <a:rPr lang="en" dirty="0">
                <a:latin typeface="Calibri"/>
                <a:ea typeface="Calibri"/>
                <a:cs typeface="Calibri"/>
              </a:rPr>
              <a:t> de </a:t>
            </a:r>
            <a:r>
              <a:rPr lang="en" dirty="0" err="1">
                <a:latin typeface="Calibri"/>
                <a:ea typeface="Calibri"/>
                <a:cs typeface="Calibri"/>
              </a:rPr>
              <a:t>los</a:t>
            </a:r>
            <a:r>
              <a:rPr lang="en" dirty="0">
                <a:latin typeface="Calibri"/>
                <a:ea typeface="Calibri"/>
                <a:cs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</a:rPr>
              <a:t>usuarios</a:t>
            </a:r>
            <a:r>
              <a:rPr lang="en" dirty="0"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sz="1500"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rgbClr val="38AA00"/>
              </a:buClr>
              <a:buAutoNum type="arabicPeriod"/>
            </a:pPr>
            <a:endParaRPr lang="en" sz="1500">
              <a:latin typeface="Calibri"/>
              <a:ea typeface="Calibri"/>
              <a:cs typeface="Calibri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461878" y="623315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791590" y="2318404"/>
            <a:ext cx="1106124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Planteamiento del Problema</a:t>
            </a:r>
            <a:endParaRPr kumimoji="0" lang="es-CO" sz="72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75141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972020" y="3427609"/>
            <a:ext cx="1026375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sz="2000">
                <a:latin typeface="Calibri"/>
                <a:ea typeface="+mn-lt"/>
                <a:cs typeface="+mn-lt"/>
              </a:rPr>
              <a:t>El </a:t>
            </a:r>
            <a:r>
              <a:rPr lang="en" sz="2000" err="1">
                <a:latin typeface="Calibri"/>
                <a:ea typeface="+mn-lt"/>
                <a:cs typeface="+mn-lt"/>
              </a:rPr>
              <a:t>contexto</a:t>
            </a:r>
            <a:r>
              <a:rPr lang="en" sz="2000">
                <a:latin typeface="Calibri"/>
                <a:ea typeface="+mn-lt"/>
                <a:cs typeface="+mn-lt"/>
              </a:rPr>
              <a:t> actual del </a:t>
            </a:r>
            <a:r>
              <a:rPr lang="en" sz="2000" err="1">
                <a:latin typeface="Calibri"/>
                <a:ea typeface="+mn-lt"/>
                <a:cs typeface="+mn-lt"/>
              </a:rPr>
              <a:t>aumento</a:t>
            </a:r>
            <a:r>
              <a:rPr lang="en" sz="2000">
                <a:latin typeface="Calibri"/>
                <a:ea typeface="+mn-lt"/>
                <a:cs typeface="+mn-lt"/>
              </a:rPr>
              <a:t> de las </a:t>
            </a:r>
            <a:r>
              <a:rPr lang="en" sz="2000" err="1">
                <a:latin typeface="Calibri"/>
                <a:ea typeface="+mn-lt"/>
                <a:cs typeface="+mn-lt"/>
              </a:rPr>
              <a:t>compras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en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línea</a:t>
            </a:r>
            <a:r>
              <a:rPr lang="en" sz="2000">
                <a:latin typeface="Calibri"/>
                <a:ea typeface="+mn-lt"/>
                <a:cs typeface="+mn-lt"/>
              </a:rPr>
              <a:t> ha </a:t>
            </a:r>
            <a:r>
              <a:rPr lang="en" sz="2000" err="1">
                <a:latin typeface="Calibri"/>
                <a:ea typeface="+mn-lt"/>
                <a:cs typeface="+mn-lt"/>
              </a:rPr>
              <a:t>impactado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el</a:t>
            </a:r>
            <a:r>
              <a:rPr lang="en" sz="2000">
                <a:latin typeface="Calibri"/>
                <a:ea typeface="+mn-lt"/>
                <a:cs typeface="+mn-lt"/>
              </a:rPr>
              <a:t> sector de las </a:t>
            </a:r>
            <a:r>
              <a:rPr lang="en" sz="2000" err="1">
                <a:latin typeface="Calibri"/>
                <a:ea typeface="+mn-lt"/>
                <a:cs typeface="+mn-lt"/>
              </a:rPr>
              <a:t>compras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Generando</a:t>
            </a:r>
            <a:r>
              <a:rPr lang="en" sz="2000">
                <a:latin typeface="Calibri"/>
                <a:ea typeface="+mn-lt"/>
                <a:cs typeface="+mn-lt"/>
              </a:rPr>
              <a:t> la </a:t>
            </a:r>
            <a:r>
              <a:rPr lang="en" sz="2000" err="1">
                <a:latin typeface="Calibri"/>
                <a:ea typeface="+mn-lt"/>
                <a:cs typeface="+mn-lt"/>
              </a:rPr>
              <a:t>necesidad</a:t>
            </a:r>
            <a:r>
              <a:rPr lang="en" sz="2000">
                <a:latin typeface="Calibri"/>
                <a:ea typeface="+mn-lt"/>
                <a:cs typeface="+mn-lt"/>
              </a:rPr>
              <a:t> de </a:t>
            </a:r>
            <a:r>
              <a:rPr lang="en" sz="2000" err="1">
                <a:latin typeface="Calibri"/>
                <a:ea typeface="+mn-lt"/>
                <a:cs typeface="+mn-lt"/>
              </a:rPr>
              <a:t>plataformas</a:t>
            </a:r>
            <a:r>
              <a:rPr lang="en" sz="2000">
                <a:latin typeface="Calibri"/>
                <a:ea typeface="+mn-lt"/>
                <a:cs typeface="+mn-lt"/>
              </a:rPr>
              <a:t> de </a:t>
            </a:r>
            <a:r>
              <a:rPr lang="en" sz="2000" err="1">
                <a:latin typeface="Calibri"/>
                <a:ea typeface="+mn-lt"/>
                <a:cs typeface="+mn-lt"/>
              </a:rPr>
              <a:t>comercio</a:t>
            </a:r>
            <a:r>
              <a:rPr lang="en" sz="2000">
                <a:latin typeface="Calibri"/>
                <a:ea typeface="+mn-lt"/>
                <a:cs typeface="+mn-lt"/>
              </a:rPr>
              <a:t> digital que </a:t>
            </a:r>
            <a:r>
              <a:rPr lang="en" sz="2000" err="1">
                <a:latin typeface="Calibri"/>
                <a:ea typeface="+mn-lt"/>
                <a:cs typeface="+mn-lt"/>
              </a:rPr>
              <a:t>cumplan</a:t>
            </a:r>
            <a:r>
              <a:rPr lang="en" sz="2000">
                <a:latin typeface="Calibri"/>
                <a:ea typeface="+mn-lt"/>
                <a:cs typeface="+mn-lt"/>
              </a:rPr>
              <a:t> con las </a:t>
            </a:r>
            <a:r>
              <a:rPr lang="en" sz="2000" err="1">
                <a:latin typeface="Calibri"/>
                <a:ea typeface="+mn-lt"/>
                <a:cs typeface="+mn-lt"/>
              </a:rPr>
              <a:t>expectativas</a:t>
            </a:r>
            <a:r>
              <a:rPr lang="en" sz="2000">
                <a:latin typeface="Calibri"/>
                <a:ea typeface="+mn-lt"/>
                <a:cs typeface="+mn-lt"/>
              </a:rPr>
              <a:t> De </a:t>
            </a:r>
            <a:r>
              <a:rPr lang="en" sz="2000" err="1">
                <a:latin typeface="Calibri"/>
                <a:ea typeface="+mn-lt"/>
                <a:cs typeface="+mn-lt"/>
              </a:rPr>
              <a:t>los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clientes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en</a:t>
            </a:r>
            <a:r>
              <a:rPr lang="en" sz="2000">
                <a:latin typeface="Calibri"/>
                <a:ea typeface="+mn-lt"/>
                <a:cs typeface="+mn-lt"/>
              </a:rPr>
              <a:t> un mercado </a:t>
            </a:r>
            <a:r>
              <a:rPr lang="en" sz="2000" err="1">
                <a:latin typeface="Calibri"/>
                <a:ea typeface="+mn-lt"/>
                <a:cs typeface="+mn-lt"/>
              </a:rPr>
              <a:t>competitivo</a:t>
            </a:r>
            <a:r>
              <a:rPr lang="en" sz="2000">
                <a:latin typeface="Calibri"/>
                <a:ea typeface="+mn-lt"/>
                <a:cs typeface="+mn-lt"/>
              </a:rPr>
              <a:t>. "Stay in Style" </a:t>
            </a:r>
            <a:r>
              <a:rPr lang="en" sz="2000" err="1">
                <a:latin typeface="Calibri"/>
                <a:ea typeface="+mn-lt"/>
                <a:cs typeface="+mn-lt"/>
              </a:rPr>
              <a:t>busca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crear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una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página</a:t>
            </a:r>
            <a:r>
              <a:rPr lang="en" sz="2000">
                <a:latin typeface="Calibri"/>
                <a:ea typeface="+mn-lt"/>
                <a:cs typeface="+mn-lt"/>
              </a:rPr>
              <a:t> web de </a:t>
            </a:r>
            <a:r>
              <a:rPr lang="en" sz="2000" err="1">
                <a:latin typeface="Calibri"/>
                <a:ea typeface="+mn-lt"/>
                <a:cs typeface="+mn-lt"/>
              </a:rPr>
              <a:t>venta</a:t>
            </a:r>
            <a:r>
              <a:rPr lang="en" sz="2000">
                <a:latin typeface="Calibri"/>
                <a:ea typeface="+mn-lt"/>
                <a:cs typeface="+mn-lt"/>
              </a:rPr>
              <a:t> de Ropa que </a:t>
            </a:r>
            <a:r>
              <a:rPr lang="en" sz="2000" err="1">
                <a:latin typeface="Calibri"/>
                <a:ea typeface="+mn-lt"/>
                <a:cs typeface="+mn-lt"/>
              </a:rPr>
              <a:t>brinde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una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experiencia</a:t>
            </a:r>
            <a:r>
              <a:rPr lang="en" sz="2000">
                <a:latin typeface="Calibri"/>
                <a:ea typeface="+mn-lt"/>
                <a:cs typeface="+mn-lt"/>
              </a:rPr>
              <a:t> de </a:t>
            </a:r>
            <a:r>
              <a:rPr lang="en" sz="2000" err="1">
                <a:latin typeface="Calibri"/>
                <a:ea typeface="+mn-lt"/>
                <a:cs typeface="+mn-lt"/>
              </a:rPr>
              <a:t>compra</a:t>
            </a:r>
            <a:r>
              <a:rPr lang="en" sz="2000">
                <a:latin typeface="Calibri"/>
                <a:ea typeface="+mn-lt"/>
                <a:cs typeface="+mn-lt"/>
              </a:rPr>
              <a:t> </a:t>
            </a:r>
            <a:r>
              <a:rPr lang="en" sz="2000" err="1">
                <a:latin typeface="Calibri"/>
                <a:ea typeface="+mn-lt"/>
                <a:cs typeface="+mn-lt"/>
              </a:rPr>
              <a:t>fluida</a:t>
            </a:r>
            <a:r>
              <a:rPr lang="en" sz="2000">
                <a:latin typeface="Calibri"/>
                <a:ea typeface="+mn-lt"/>
                <a:cs typeface="+mn-lt"/>
              </a:rPr>
              <a:t>, </a:t>
            </a:r>
            <a:r>
              <a:rPr lang="en" sz="2000" err="1">
                <a:latin typeface="Calibri"/>
                <a:ea typeface="+mn-lt"/>
                <a:cs typeface="+mn-lt"/>
              </a:rPr>
              <a:t>segura</a:t>
            </a:r>
            <a:r>
              <a:rPr lang="en" sz="2000">
                <a:latin typeface="Calibri"/>
                <a:ea typeface="+mn-lt"/>
                <a:cs typeface="+mn-lt"/>
              </a:rPr>
              <a:t> y </a:t>
            </a:r>
            <a:r>
              <a:rPr lang="en" sz="2000" err="1">
                <a:latin typeface="Calibri"/>
                <a:ea typeface="+mn-lt"/>
                <a:cs typeface="+mn-lt"/>
              </a:rPr>
              <a:t>confiable</a:t>
            </a:r>
            <a:r>
              <a:rPr lang="en" sz="2000">
                <a:latin typeface="Calibri"/>
                <a:ea typeface="+mn-lt"/>
                <a:cs typeface="+mn-lt"/>
              </a:rPr>
              <a:t> para hombres y </a:t>
            </a:r>
            <a:r>
              <a:rPr lang="en" sz="2000" err="1">
                <a:latin typeface="Calibri"/>
                <a:ea typeface="+mn-lt"/>
                <a:cs typeface="+mn-lt"/>
              </a:rPr>
              <a:t>mujeres</a:t>
            </a:r>
            <a:r>
              <a:rPr lang="en" sz="2000">
                <a:latin typeface="Calibri"/>
                <a:ea typeface="+mn-lt"/>
                <a:cs typeface="+mn-lt"/>
              </a:rPr>
              <a:t>.</a:t>
            </a:r>
            <a:endParaRPr lang="es-ES">
              <a:latin typeface="Calibri"/>
            </a:endParaRPr>
          </a:p>
          <a:p>
            <a:pPr algn="ctr">
              <a:defRPr/>
            </a:pPr>
            <a:endParaRPr lang="en" sz="2000">
              <a:latin typeface="Work Sans Medium Roman"/>
              <a:ea typeface="+mn-lt"/>
              <a:cs typeface="+mn-lt"/>
            </a:endParaRPr>
          </a:p>
          <a:p>
            <a:pPr algn="ctr">
              <a:defRPr/>
            </a:pPr>
            <a:endParaRPr lang="en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07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Pregunta Problema</a:t>
            </a:r>
            <a:endParaRPr kumimoji="0" lang="es-CO" sz="72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>
                <a:latin typeface="Work Sans Medium Roman"/>
                <a:ea typeface="Calibri"/>
                <a:cs typeface="Calibri"/>
              </a:rPr>
              <a:t>¿</a:t>
            </a:r>
            <a:r>
              <a:rPr lang="en" err="1">
                <a:latin typeface="Work Sans Medium Roman"/>
                <a:ea typeface="Calibri"/>
                <a:cs typeface="Calibri"/>
              </a:rPr>
              <a:t>Cómo</a:t>
            </a:r>
            <a:r>
              <a:rPr lang="en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creamos</a:t>
            </a:r>
            <a:r>
              <a:rPr lang="en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una</a:t>
            </a:r>
            <a:r>
              <a:rPr lang="en">
                <a:latin typeface="Work Sans Medium Roman"/>
                <a:ea typeface="Calibri"/>
                <a:cs typeface="Calibri"/>
              </a:rPr>
              <a:t> tienda virtual para "Stay in Style" que sea </a:t>
            </a:r>
            <a:r>
              <a:rPr lang="en" err="1">
                <a:latin typeface="Work Sans Medium Roman"/>
                <a:ea typeface="Calibri"/>
                <a:cs typeface="Calibri"/>
              </a:rPr>
              <a:t>fácil</a:t>
            </a:r>
            <a:r>
              <a:rPr lang="en">
                <a:latin typeface="Work Sans Medium Roman"/>
                <a:ea typeface="Calibri"/>
                <a:cs typeface="Calibri"/>
              </a:rPr>
              <a:t> de usar, </a:t>
            </a:r>
            <a:r>
              <a:rPr lang="en" err="1">
                <a:latin typeface="Work Sans Medium Roman"/>
                <a:ea typeface="Calibri"/>
                <a:cs typeface="Calibri"/>
              </a:rPr>
              <a:t>segura</a:t>
            </a:r>
            <a:r>
              <a:rPr lang="en">
                <a:latin typeface="Work Sans Medium Roman"/>
                <a:ea typeface="Calibri"/>
                <a:cs typeface="Calibri"/>
              </a:rPr>
              <a:t> y que </a:t>
            </a:r>
            <a:r>
              <a:rPr lang="en" err="1">
                <a:latin typeface="Work Sans Medium Roman"/>
                <a:ea typeface="Calibri"/>
                <a:cs typeface="Calibri"/>
              </a:rPr>
              <a:t>ofrezca</a:t>
            </a:r>
            <a:r>
              <a:rPr lang="en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una</a:t>
            </a:r>
            <a:r>
              <a:rPr lang="en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experiencia</a:t>
            </a:r>
            <a:r>
              <a:rPr lang="en">
                <a:latin typeface="Work Sans Medium Roman"/>
                <a:ea typeface="Calibri"/>
                <a:cs typeface="Calibri"/>
              </a:rPr>
              <a:t> de </a:t>
            </a:r>
            <a:r>
              <a:rPr lang="en" err="1">
                <a:latin typeface="Work Sans Medium Roman"/>
                <a:ea typeface="Calibri"/>
                <a:cs typeface="Calibri"/>
              </a:rPr>
              <a:t>compra</a:t>
            </a:r>
            <a:r>
              <a:rPr lang="en">
                <a:latin typeface="Work Sans Medium Roman"/>
                <a:ea typeface="Calibri"/>
                <a:cs typeface="Calibri"/>
              </a:rPr>
              <a:t> </a:t>
            </a:r>
            <a:r>
              <a:rPr lang="en" err="1">
                <a:latin typeface="Work Sans Medium Roman"/>
                <a:ea typeface="Calibri"/>
                <a:cs typeface="Calibri"/>
              </a:rPr>
              <a:t>excepcional</a:t>
            </a:r>
            <a:r>
              <a:rPr lang="en">
                <a:latin typeface="Work Sans Medium Roman"/>
                <a:ea typeface="Calibri"/>
                <a:cs typeface="Calibri"/>
              </a:rPr>
              <a:t> para hombres y </a:t>
            </a:r>
            <a:r>
              <a:rPr lang="en" err="1">
                <a:latin typeface="Work Sans Medium Roman"/>
                <a:ea typeface="Calibri"/>
                <a:cs typeface="Calibri"/>
              </a:rPr>
              <a:t>mujeres</a:t>
            </a:r>
            <a:r>
              <a:rPr lang="en">
                <a:latin typeface="Work Sans Medium Roman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332195" y="2261705"/>
            <a:ext cx="753291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Alcance del Proyecto</a:t>
            </a:r>
            <a:endParaRPr lang="es-CO" sz="60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5352" y="3328733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1756192" y="3424709"/>
            <a:ext cx="868225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>
                <a:ea typeface="+mn-lt"/>
                <a:cs typeface="+mn-lt"/>
              </a:rPr>
              <a:t>El </a:t>
            </a:r>
            <a:r>
              <a:rPr lang="en" dirty="0" err="1">
                <a:ea typeface="+mn-lt"/>
                <a:cs typeface="+mn-lt"/>
              </a:rPr>
              <a:t>proyecto</a:t>
            </a:r>
            <a:r>
              <a:rPr lang="en" dirty="0">
                <a:ea typeface="+mn-lt"/>
                <a:cs typeface="+mn-lt"/>
              </a:rPr>
              <a:t> "Stay in Style" </a:t>
            </a:r>
            <a:r>
              <a:rPr lang="en" dirty="0" err="1">
                <a:ea typeface="+mn-lt"/>
                <a:cs typeface="+mn-lt"/>
              </a:rPr>
              <a:t>implica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desarrollo</a:t>
            </a:r>
            <a:r>
              <a:rPr lang="en" dirty="0">
                <a:ea typeface="+mn-lt"/>
                <a:cs typeface="+mn-lt"/>
              </a:rPr>
              <a:t> y </a:t>
            </a:r>
            <a:r>
              <a:rPr lang="en" dirty="0" err="1">
                <a:ea typeface="+mn-lt"/>
                <a:cs typeface="+mn-lt"/>
              </a:rPr>
              <a:t>lanzamiento</a:t>
            </a:r>
            <a:r>
              <a:rPr lang="en" dirty="0">
                <a:ea typeface="+mn-lt"/>
                <a:cs typeface="+mn-lt"/>
              </a:rPr>
              <a:t> de un </a:t>
            </a:r>
            <a:r>
              <a:rPr lang="en" dirty="0" err="1">
                <a:ea typeface="+mn-lt"/>
                <a:cs typeface="+mn-lt"/>
              </a:rPr>
              <a:t>aplicativo</a:t>
            </a:r>
            <a:r>
              <a:rPr lang="en" dirty="0">
                <a:ea typeface="+mn-lt"/>
                <a:cs typeface="+mn-lt"/>
              </a:rPr>
              <a:t> web para la </a:t>
            </a:r>
            <a:r>
              <a:rPr lang="en" dirty="0" err="1">
                <a:ea typeface="+mn-lt"/>
                <a:cs typeface="+mn-lt"/>
              </a:rPr>
              <a:t>venta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ropa</a:t>
            </a:r>
            <a:r>
              <a:rPr lang="en" dirty="0">
                <a:ea typeface="+mn-lt"/>
                <a:cs typeface="+mn-lt"/>
              </a:rPr>
              <a:t> para hombres y </a:t>
            </a:r>
            <a:r>
              <a:rPr lang="en" dirty="0" err="1">
                <a:ea typeface="+mn-lt"/>
                <a:cs typeface="+mn-lt"/>
              </a:rPr>
              <a:t>mujeres</a:t>
            </a:r>
            <a:r>
              <a:rPr lang="en" dirty="0">
                <a:ea typeface="+mn-lt"/>
                <a:cs typeface="+mn-lt"/>
              </a:rPr>
              <a:t>. </a:t>
            </a:r>
            <a:r>
              <a:rPr lang="en" dirty="0" err="1">
                <a:ea typeface="+mn-lt"/>
                <a:cs typeface="+mn-lt"/>
              </a:rPr>
              <a:t>Incluirá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diseño</a:t>
            </a:r>
            <a:r>
              <a:rPr lang="en" dirty="0">
                <a:ea typeface="+mn-lt"/>
                <a:cs typeface="+mn-lt"/>
              </a:rPr>
              <a:t> web, </a:t>
            </a:r>
            <a:r>
              <a:rPr lang="en" dirty="0" err="1">
                <a:ea typeface="+mn-lt"/>
                <a:cs typeface="+mn-lt"/>
              </a:rPr>
              <a:t>categorización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productos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dirty="0" err="1">
                <a:ea typeface="+mn-lt"/>
                <a:cs typeface="+mn-lt"/>
              </a:rPr>
              <a:t>sistema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búsqueda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avanzado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dirty="0" err="1">
                <a:ea typeface="+mn-lt"/>
                <a:cs typeface="+mn-lt"/>
              </a:rPr>
              <a:t>carrito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compras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dirty="0" err="1">
                <a:ea typeface="+mn-lt"/>
                <a:cs typeface="+mn-lt"/>
              </a:rPr>
              <a:t>métodos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pago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seguros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dirty="0" err="1">
                <a:ea typeface="+mn-lt"/>
                <a:cs typeface="+mn-lt"/>
              </a:rPr>
              <a:t>sistema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reseñas</a:t>
            </a:r>
            <a:r>
              <a:rPr lang="en" dirty="0">
                <a:ea typeface="+mn-lt"/>
                <a:cs typeface="+mn-lt"/>
              </a:rPr>
              <a:t> y </a:t>
            </a:r>
            <a:r>
              <a:rPr lang="en" dirty="0" err="1">
                <a:ea typeface="+mn-lt"/>
                <a:cs typeface="+mn-lt"/>
              </a:rPr>
              <a:t>pruebas</a:t>
            </a:r>
            <a:r>
              <a:rPr lang="en" dirty="0">
                <a:ea typeface="+mn-lt"/>
                <a:cs typeface="+mn-lt"/>
              </a:rPr>
              <a:t> de </a:t>
            </a:r>
            <a:r>
              <a:rPr lang="en" dirty="0" err="1">
                <a:ea typeface="+mn-lt"/>
                <a:cs typeface="+mn-lt"/>
              </a:rPr>
              <a:t>usabilidad</a:t>
            </a:r>
            <a:r>
              <a:rPr lang="en" dirty="0">
                <a:ea typeface="+mn-lt"/>
                <a:cs typeface="+mn-lt"/>
              </a:rPr>
              <a:t>. El </a:t>
            </a:r>
            <a:r>
              <a:rPr lang="en" dirty="0" err="1">
                <a:ea typeface="+mn-lt"/>
                <a:cs typeface="+mn-lt"/>
              </a:rPr>
              <a:t>objetivo</a:t>
            </a:r>
            <a:r>
              <a:rPr lang="en" dirty="0">
                <a:ea typeface="+mn-lt"/>
                <a:cs typeface="+mn-lt"/>
              </a:rPr>
              <a:t> es </a:t>
            </a:r>
            <a:r>
              <a:rPr lang="en" dirty="0" err="1">
                <a:ea typeface="+mn-lt"/>
                <a:cs typeface="+mn-lt"/>
              </a:rPr>
              <a:t>realizar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lanzamiento</a:t>
            </a:r>
            <a:r>
              <a:rPr lang="en" dirty="0">
                <a:ea typeface="+mn-lt"/>
                <a:cs typeface="+mn-lt"/>
              </a:rPr>
              <a:t> del </a:t>
            </a:r>
            <a:r>
              <a:rPr lang="en" dirty="0" err="1">
                <a:ea typeface="+mn-lt"/>
                <a:cs typeface="+mn-lt"/>
              </a:rPr>
              <a:t>aplictivo</a:t>
            </a:r>
            <a:r>
              <a:rPr lang="en" dirty="0">
                <a:ea typeface="+mn-lt"/>
                <a:cs typeface="+mn-lt"/>
              </a:rPr>
              <a:t> a </a:t>
            </a:r>
            <a:r>
              <a:rPr lang="en" dirty="0" err="1">
                <a:ea typeface="+mn-lt"/>
                <a:cs typeface="+mn-lt"/>
              </a:rPr>
              <a:t>nivel</a:t>
            </a:r>
            <a:r>
              <a:rPr lang="en" dirty="0">
                <a:ea typeface="+mn-lt"/>
                <a:cs typeface="+mn-lt"/>
              </a:rPr>
              <a:t> local (</a:t>
            </a:r>
            <a:r>
              <a:rPr lang="en" dirty="0" err="1">
                <a:ea typeface="+mn-lt"/>
                <a:cs typeface="+mn-lt"/>
              </a:rPr>
              <a:t>bogotá</a:t>
            </a:r>
            <a:r>
              <a:rPr lang="en" dirty="0">
                <a:ea typeface="+mn-lt"/>
                <a:cs typeface="+mn-lt"/>
              </a:rPr>
              <a:t>).</a:t>
            </a:r>
            <a:endParaRPr lang="en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68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7655" y="224169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Justificación</a:t>
            </a:r>
            <a:endParaRPr lang="es-CO" sz="6000" b="1" u="none" strike="noStrike" kern="1200" cap="none" spc="0" normalizeH="0" baseline="0" noProof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5063668" y="325920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078649" y="3433297"/>
            <a:ext cx="822715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>
                <a:ea typeface="+mn-lt"/>
                <a:cs typeface="+mn-lt"/>
              </a:rPr>
              <a:t>En la </a:t>
            </a:r>
            <a:r>
              <a:rPr lang="en" err="1">
                <a:ea typeface="+mn-lt"/>
                <a:cs typeface="+mn-lt"/>
              </a:rPr>
              <a:t>actualidad</a:t>
            </a:r>
            <a:r>
              <a:rPr lang="en">
                <a:ea typeface="+mn-lt"/>
                <a:cs typeface="+mn-lt"/>
              </a:rPr>
              <a:t>, la </a:t>
            </a:r>
            <a:r>
              <a:rPr lang="en" err="1">
                <a:ea typeface="+mn-lt"/>
                <a:cs typeface="+mn-lt"/>
              </a:rPr>
              <a:t>compra</a:t>
            </a:r>
            <a:r>
              <a:rPr lang="en">
                <a:ea typeface="+mn-lt"/>
                <a:cs typeface="+mn-lt"/>
              </a:rPr>
              <a:t> de </a:t>
            </a:r>
            <a:r>
              <a:rPr lang="en" err="1">
                <a:ea typeface="+mn-lt"/>
                <a:cs typeface="+mn-lt"/>
              </a:rPr>
              <a:t>productos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en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línea</a:t>
            </a:r>
            <a:r>
              <a:rPr lang="en">
                <a:ea typeface="+mn-lt"/>
                <a:cs typeface="+mn-lt"/>
              </a:rPr>
              <a:t> ha </a:t>
            </a:r>
            <a:r>
              <a:rPr lang="en" err="1">
                <a:ea typeface="+mn-lt"/>
                <a:cs typeface="+mn-lt"/>
              </a:rPr>
              <a:t>aumentado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exponencialmente</a:t>
            </a:r>
            <a:r>
              <a:rPr lang="en">
                <a:ea typeface="+mn-lt"/>
                <a:cs typeface="+mn-lt"/>
              </a:rPr>
              <a:t>, </a:t>
            </a:r>
            <a:r>
              <a:rPr lang="en" err="1">
                <a:ea typeface="+mn-lt"/>
                <a:cs typeface="+mn-lt"/>
              </a:rPr>
              <a:t>obligando</a:t>
            </a:r>
            <a:r>
              <a:rPr lang="en">
                <a:ea typeface="+mn-lt"/>
                <a:cs typeface="+mn-lt"/>
              </a:rPr>
              <a:t> a </a:t>
            </a:r>
            <a:r>
              <a:rPr lang="en" err="1">
                <a:ea typeface="+mn-lt"/>
                <a:cs typeface="+mn-lt"/>
              </a:rPr>
              <a:t>pequeñas</a:t>
            </a:r>
            <a:r>
              <a:rPr lang="en">
                <a:ea typeface="+mn-lt"/>
                <a:cs typeface="+mn-lt"/>
              </a:rPr>
              <a:t> y </a:t>
            </a:r>
            <a:r>
              <a:rPr lang="en" err="1">
                <a:ea typeface="+mn-lt"/>
                <a:cs typeface="+mn-lt"/>
              </a:rPr>
              <a:t>grandes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empresas</a:t>
            </a:r>
            <a:r>
              <a:rPr lang="en">
                <a:ea typeface="+mn-lt"/>
                <a:cs typeface="+mn-lt"/>
              </a:rPr>
              <a:t> a </a:t>
            </a:r>
            <a:r>
              <a:rPr lang="en" err="1">
                <a:ea typeface="+mn-lt"/>
                <a:cs typeface="+mn-lt"/>
              </a:rPr>
              <a:t>contar</a:t>
            </a:r>
            <a:r>
              <a:rPr lang="en">
                <a:ea typeface="+mn-lt"/>
                <a:cs typeface="+mn-lt"/>
              </a:rPr>
              <a:t> con </a:t>
            </a:r>
            <a:r>
              <a:rPr lang="en" err="1">
                <a:ea typeface="+mn-lt"/>
                <a:cs typeface="+mn-lt"/>
              </a:rPr>
              <a:t>algún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aplicativo</a:t>
            </a:r>
            <a:r>
              <a:rPr lang="en">
                <a:ea typeface="+mn-lt"/>
                <a:cs typeface="+mn-lt"/>
              </a:rPr>
              <a:t> web que </a:t>
            </a:r>
            <a:r>
              <a:rPr lang="en" err="1">
                <a:ea typeface="+mn-lt"/>
                <a:cs typeface="+mn-lt"/>
              </a:rPr>
              <a:t>funcione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como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una</a:t>
            </a:r>
            <a:r>
              <a:rPr lang="en">
                <a:ea typeface="+mn-lt"/>
                <a:cs typeface="+mn-lt"/>
              </a:rPr>
              <a:t> tienda virtual. La </a:t>
            </a:r>
            <a:r>
              <a:rPr lang="en" err="1">
                <a:ea typeface="+mn-lt"/>
                <a:cs typeface="+mn-lt"/>
              </a:rPr>
              <a:t>empresa</a:t>
            </a:r>
            <a:r>
              <a:rPr lang="en">
                <a:ea typeface="+mn-lt"/>
                <a:cs typeface="+mn-lt"/>
              </a:rPr>
              <a:t> "Stay in Style" no </a:t>
            </a:r>
            <a:r>
              <a:rPr lang="en" err="1">
                <a:ea typeface="+mn-lt"/>
                <a:cs typeface="+mn-lt"/>
              </a:rPr>
              <a:t>cuenta</a:t>
            </a:r>
            <a:r>
              <a:rPr lang="en">
                <a:ea typeface="+mn-lt"/>
                <a:cs typeface="+mn-lt"/>
              </a:rPr>
              <a:t> con </a:t>
            </a:r>
            <a:r>
              <a:rPr lang="en" err="1">
                <a:ea typeface="+mn-lt"/>
                <a:cs typeface="+mn-lt"/>
              </a:rPr>
              <a:t>ningún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tipo</a:t>
            </a:r>
            <a:r>
              <a:rPr lang="en">
                <a:ea typeface="+mn-lt"/>
                <a:cs typeface="+mn-lt"/>
              </a:rPr>
              <a:t> de tienda virtual, lo </a:t>
            </a:r>
            <a:r>
              <a:rPr lang="en" err="1">
                <a:ea typeface="+mn-lt"/>
                <a:cs typeface="+mn-lt"/>
              </a:rPr>
              <a:t>cual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afecta</a:t>
            </a:r>
            <a:r>
              <a:rPr lang="en">
                <a:ea typeface="+mn-lt"/>
                <a:cs typeface="+mn-lt"/>
              </a:rPr>
              <a:t> a </a:t>
            </a:r>
            <a:r>
              <a:rPr lang="en" err="1">
                <a:ea typeface="+mn-lt"/>
                <a:cs typeface="+mn-lt"/>
              </a:rPr>
              <a:t>su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productividad</a:t>
            </a:r>
            <a:r>
              <a:rPr lang="en">
                <a:ea typeface="+mn-lt"/>
                <a:cs typeface="+mn-lt"/>
              </a:rPr>
              <a:t> y </a:t>
            </a:r>
            <a:r>
              <a:rPr lang="en" err="1">
                <a:ea typeface="+mn-lt"/>
                <a:cs typeface="+mn-lt"/>
              </a:rPr>
              <a:t>su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alcance</a:t>
            </a:r>
            <a:r>
              <a:rPr lang="en">
                <a:ea typeface="+mn-lt"/>
                <a:cs typeface="+mn-lt"/>
              </a:rPr>
              <a:t> a </a:t>
            </a:r>
            <a:r>
              <a:rPr lang="en" err="1">
                <a:ea typeface="+mn-lt"/>
                <a:cs typeface="+mn-lt"/>
              </a:rPr>
              <a:t>demás</a:t>
            </a:r>
            <a:r>
              <a:rPr lang="en">
                <a:ea typeface="+mn-lt"/>
                <a:cs typeface="+mn-lt"/>
              </a:rPr>
              <a:t> personas.</a:t>
            </a: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92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4638" y="2537345"/>
            <a:ext cx="600542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Mapa de Procesos</a:t>
            </a:r>
            <a:endParaRPr lang="es-E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9F50FCD-8E8F-9AB2-B328-ABD5BCCC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734" y="850372"/>
            <a:ext cx="8352701" cy="469895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511566-F0B5-4586-5B2F-95BAF9878F55}"/>
              </a:ext>
            </a:extLst>
          </p:cNvPr>
          <p:cNvSpPr txBox="1"/>
          <p:nvPr/>
        </p:nvSpPr>
        <p:spPr>
          <a:xfrm>
            <a:off x="2107532" y="5706979"/>
            <a:ext cx="7495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Mapa de procesos stay in style.pdf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0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494969" y="2537345"/>
            <a:ext cx="52020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Mapa de BPMN</a:t>
            </a:r>
            <a:endParaRPr lang="es-E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9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374888" y="1617007"/>
            <a:ext cx="52245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Misión y Visión </a:t>
            </a:r>
            <a:endParaRPr lang="es-CO" sz="7200" b="1">
              <a:solidFill>
                <a:schemeClr val="bg1"/>
              </a:solidFill>
              <a:latin typeface="WORK SANS BOLD ROMAN" pitchFamily="2" charset="77"/>
            </a:endParaRPr>
          </a:p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de la Empresa</a:t>
            </a:r>
            <a:endParaRPr lang="es-CO" sz="72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8C2831E-85A9-EC74-0E07-FE2E19C7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1474932"/>
            <a:ext cx="12152415" cy="33836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9DB4B4-F8C4-6E99-683F-7DA0E3CB9D51}"/>
              </a:ext>
            </a:extLst>
          </p:cNvPr>
          <p:cNvSpPr txBox="1"/>
          <p:nvPr/>
        </p:nvSpPr>
        <p:spPr>
          <a:xfrm>
            <a:off x="1873052" y="5185511"/>
            <a:ext cx="796037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4000" b="1">
                <a:solidFill>
                  <a:srgbClr val="4D4D4C"/>
                </a:solidFill>
                <a:latin typeface="WORK SANS BOLD ROMAN"/>
              </a:rPr>
              <a:t>Imagen original:</a:t>
            </a:r>
            <a:r>
              <a:rPr lang="es-CO" sz="4000">
                <a:solidFill>
                  <a:srgbClr val="4D4D4C"/>
                </a:solidFill>
                <a:ea typeface="+mn-lt"/>
                <a:cs typeface="+mn-lt"/>
                <a:hlinkClick r:id="rId4"/>
              </a:rPr>
              <a:t>mapa bpmn.PNG</a:t>
            </a:r>
            <a:endParaRPr lang="es-CO" sz="4000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05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391614" y="1518046"/>
            <a:ext cx="915148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Recolección de información </a:t>
            </a:r>
            <a:endParaRPr lang="es-CO" sz="6000" b="1">
              <a:solidFill>
                <a:schemeClr val="bg1"/>
              </a:solidFill>
              <a:latin typeface="WORK SANS BOLD ROMAN"/>
              <a:cs typeface="Calibri" panose="020F0502020204030204"/>
            </a:endParaRPr>
          </a:p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Encuesta</a:t>
            </a:r>
            <a:endParaRPr lang="es-CO" sz="6000" b="1">
              <a:solidFill>
                <a:schemeClr val="bg1"/>
              </a:solidFill>
              <a:latin typeface="WORK SANS BOLD ROMAN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3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 Conclusión</a:t>
            </a:r>
            <a:endParaRPr lang="es-CO" sz="36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456235" y="1296906"/>
            <a:ext cx="11454015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>
                <a:latin typeface="Calibri"/>
                <a:ea typeface="Calibri"/>
                <a:cs typeface="Calibri"/>
              </a:rPr>
              <a:t>La encuesta revela una tendencia clara hacia las compras en línea, con una preferencia creciente por la comodidad y la variedad de productos. La necesidad de tiendas virtuales para emprendimientos físicos es evidente, y se percibe un cambio positivo en el mercado debido al aumento de tiendas virtuales. Los usuarios valoran las funcionalidades de personalización, búsqueda y atención al cliente en las plataformas virtuales. En general, el panorama sugiere un fuerte impulso hacia el comercio electrónico en el mercado actual.</a:t>
            </a:r>
          </a:p>
          <a:p>
            <a:endParaRPr lang="es-ES" sz="2800">
              <a:latin typeface="Calibri"/>
              <a:ea typeface="Calibri"/>
              <a:cs typeface="Calibri"/>
            </a:endParaRPr>
          </a:p>
          <a:p>
            <a:endParaRPr lang="es-ES" sz="2800">
              <a:latin typeface="Calibri"/>
              <a:ea typeface="Calibri"/>
              <a:cs typeface="Calibri"/>
            </a:endParaRPr>
          </a:p>
          <a:p>
            <a:r>
              <a:rPr lang="es-ES" sz="1600">
                <a:latin typeface="Calibri"/>
                <a:ea typeface="Calibri"/>
                <a:cs typeface="Calibri"/>
              </a:rPr>
              <a:t>Link archivo Word:</a:t>
            </a:r>
            <a:r>
              <a:rPr lang="es-ES" sz="1600">
                <a:ea typeface="+mn-lt"/>
                <a:cs typeface="+mn-lt"/>
                <a:hlinkClick r:id="rId3"/>
              </a:rPr>
              <a:t>Informa encuesta de tientas virtuales “Stay in style”.docx</a:t>
            </a:r>
            <a:endParaRPr lang="es-ES" sz="16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029276" y="1518046"/>
            <a:ext cx="9876165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 Requerimientos funcionales</a:t>
            </a:r>
            <a:endParaRPr lang="es-ES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 y no funcionales</a:t>
            </a:r>
            <a:endParaRPr lang="es-CO">
              <a:solidFill>
                <a:schemeClr val="bg1"/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6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 Requerimientos  Funcionales </a:t>
            </a:r>
            <a:endParaRPr lang="es-CO" sz="36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CD6D69-E2AA-590A-AC1D-74D343D8FA18}"/>
              </a:ext>
            </a:extLst>
          </p:cNvPr>
          <p:cNvSpPr txBox="1"/>
          <p:nvPr/>
        </p:nvSpPr>
        <p:spPr>
          <a:xfrm>
            <a:off x="456235" y="1296906"/>
            <a:ext cx="1145401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Registro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Iniciar sesión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Selección de rol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Búsqueda del producto 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Reseña producto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Carrito de Compras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Métodos de pago 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ea typeface="+mn-lt"/>
                <a:cs typeface="+mn-lt"/>
              </a:rPr>
              <a:t>Gestión de stock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ea typeface="+mn-lt"/>
                <a:cs typeface="+mn-lt"/>
                <a:hlinkClick r:id="rId3"/>
              </a:rPr>
              <a:t>Requerimientos funcionales y no funcionales Stay in style.docx</a:t>
            </a:r>
            <a:endParaRPr lang="es-ES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 Requerimientos  No Funcionales </a:t>
            </a:r>
            <a:endParaRPr lang="es-CO" sz="36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CD6D69-E2AA-590A-AC1D-74D343D8FA18}"/>
              </a:ext>
            </a:extLst>
          </p:cNvPr>
          <p:cNvSpPr txBox="1"/>
          <p:nvPr/>
        </p:nvSpPr>
        <p:spPr>
          <a:xfrm>
            <a:off x="456235" y="1296906"/>
            <a:ext cx="1010273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ES" sz="2800">
              <a:latin typeface="Calibri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Rendimiento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Seguridad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Usabilidad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Escalabilidad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Mantenimiento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Monitorización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latin typeface="Calibri"/>
                <a:ea typeface="Calibri"/>
                <a:cs typeface="Calibri"/>
              </a:rPr>
              <a:t>Documentación</a:t>
            </a:r>
          </a:p>
          <a:p>
            <a:pPr marL="457200" indent="-457200">
              <a:buFont typeface="Calibri"/>
              <a:buChar char="-"/>
            </a:pPr>
            <a:r>
              <a:rPr lang="es-ES" sz="2800">
                <a:ea typeface="+mn-lt"/>
                <a:cs typeface="+mn-lt"/>
                <a:hlinkClick r:id="rId3"/>
              </a:rPr>
              <a:t>Requerimientos funcionales y no funcionales Stay in style.docx</a:t>
            </a:r>
            <a:endParaRPr lang="es-ES" sz="2800">
              <a:latin typeface="Calibri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endParaRPr lang="es-ES" sz="280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D83748-7442-E814-E0A3-068FBCC13D88}"/>
              </a:ext>
            </a:extLst>
          </p:cNvPr>
          <p:cNvGraphicFramePr>
            <a:graphicFrameLocks noGrp="1"/>
          </p:cNvGraphicFramePr>
          <p:nvPr/>
        </p:nvGraphicFramePr>
        <p:xfrm>
          <a:off x="3970972" y="3352800"/>
          <a:ext cx="4250055" cy="15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0055">
                  <a:extLst>
                    <a:ext uri="{9D8B030D-6E8A-4147-A177-3AD203B41FA5}">
                      <a16:colId xmlns:a16="http://schemas.microsoft.com/office/drawing/2014/main" val="37274637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sz="1000">
                          <a:effectLst/>
                          <a:latin typeface="Arial" panose="020B0604020202020204" pitchFamily="34" charset="0"/>
                        </a:rPr>
                        <a:t>Usabilidad</a:t>
                      </a:r>
                      <a:endParaRPr lang="es-ES_tradnl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939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67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501582" y="2537107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cs typeface="Calibri" panose="020F0502020204030204"/>
              </a:rPr>
              <a:t> maquetado web</a:t>
            </a:r>
            <a:endParaRPr lang="es-E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1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86D1D-D5AB-EBDC-F178-6E99A04AA4E1}"/>
              </a:ext>
            </a:extLst>
          </p:cNvPr>
          <p:cNvSpPr txBox="1"/>
          <p:nvPr/>
        </p:nvSpPr>
        <p:spPr>
          <a:xfrm>
            <a:off x="1171460" y="2980063"/>
            <a:ext cx="101795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Maquetado Navegable: </a:t>
            </a:r>
            <a:r>
              <a:rPr lang="es-CO" sz="3200" dirty="0">
                <a:solidFill>
                  <a:srgbClr val="4D4D4C"/>
                </a:solidFill>
                <a:ea typeface="+mn-lt"/>
                <a:cs typeface="+mn-lt"/>
                <a:hlinkClick r:id="rId3"/>
              </a:rPr>
              <a:t>Maquetado Navegable Stay in Style.pdf</a:t>
            </a:r>
            <a:endParaRPr lang="es-CO" sz="3200">
              <a:solidFill>
                <a:srgbClr val="4D4D4C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90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Propuesta técnica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46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661720" y="1709638"/>
            <a:ext cx="10881957" cy="829405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 link archivo </a:t>
            </a:r>
            <a:r>
              <a:rPr lang="es-CO" sz="3600" b="1" err="1">
                <a:solidFill>
                  <a:srgbClr val="4D4D4C"/>
                </a:solidFill>
                <a:latin typeface="WORK SANS BOLD ROMAN"/>
              </a:rPr>
              <a:t>word</a:t>
            </a:r>
            <a:r>
              <a:rPr lang="es-CO" sz="3600" b="1">
                <a:solidFill>
                  <a:srgbClr val="4D4D4C"/>
                </a:solidFill>
                <a:latin typeface="WORK SANS BOLD ROMAN"/>
              </a:rPr>
              <a:t>:</a:t>
            </a:r>
            <a:r>
              <a:rPr lang="es-CO" sz="3600">
                <a:solidFill>
                  <a:srgbClr val="4D4D4C"/>
                </a:solidFill>
                <a:ea typeface="+mj-lt"/>
                <a:cs typeface="+mj-lt"/>
                <a:hlinkClick r:id="rId3"/>
              </a:rPr>
              <a:t>Propuesta técnica stay in style.docx</a:t>
            </a:r>
            <a:endParaRPr lang="es-CO" sz="3600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1FA8FC-B8F8-6CD5-3CA6-D41271549FA0}"/>
              </a:ext>
            </a:extLst>
          </p:cNvPr>
          <p:cNvSpPr txBox="1">
            <a:spLocks/>
          </p:cNvSpPr>
          <p:nvPr/>
        </p:nvSpPr>
        <p:spPr>
          <a:xfrm>
            <a:off x="3718687" y="408890"/>
            <a:ext cx="4753150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 propuesta técnica</a:t>
            </a:r>
            <a:endParaRPr lang="es-CO" sz="3600" b="1" u="none" strike="noStrike" kern="1200" cap="none" spc="0" normalizeH="0" baseline="0" noProof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7FBDAA-5AD5-2D12-C871-54C3A1E6FEEE}"/>
              </a:ext>
            </a:extLst>
          </p:cNvPr>
          <p:cNvSpPr txBox="1"/>
          <p:nvPr/>
        </p:nvSpPr>
        <p:spPr>
          <a:xfrm>
            <a:off x="4213058" y="2949742"/>
            <a:ext cx="4588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600" b="1">
                <a:solidFill>
                  <a:srgbClr val="4D4D4C"/>
                </a:solidFill>
                <a:latin typeface="WORK SANS BOLD ROMAN"/>
              </a:rPr>
              <a:t> ficha técnica</a:t>
            </a:r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AE4EF91-D7C2-7FA0-98BD-ECD2119B0FF5}"/>
              </a:ext>
            </a:extLst>
          </p:cNvPr>
          <p:cNvSpPr txBox="1">
            <a:spLocks/>
          </p:cNvSpPr>
          <p:nvPr/>
        </p:nvSpPr>
        <p:spPr>
          <a:xfrm>
            <a:off x="1300062" y="3801239"/>
            <a:ext cx="10739360" cy="1146904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 link </a:t>
            </a:r>
            <a:r>
              <a:rPr lang="es-CO" sz="3600" b="1" dirty="0">
                <a:solidFill>
                  <a:srgbClr val="4D4D4C"/>
                </a:solidFill>
                <a:latin typeface="WORK SANS BOLD ROMAN"/>
              </a:rPr>
              <a:t>archivo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 </a:t>
            </a:r>
            <a:r>
              <a:rPr lang="es-CO" sz="3200" b="1" dirty="0" err="1">
                <a:solidFill>
                  <a:srgbClr val="4D4D4C"/>
                </a:solidFill>
                <a:latin typeface="WORK SANS BOLD ROMAN"/>
              </a:rPr>
              <a:t>excel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:</a:t>
            </a:r>
            <a:r>
              <a:rPr lang="es-CO" sz="3200" dirty="0">
                <a:solidFill>
                  <a:srgbClr val="4D4D4C"/>
                </a:solidFill>
                <a:ea typeface="+mj-lt"/>
                <a:cs typeface="+mj-lt"/>
                <a:hlinkClick r:id="rId4"/>
              </a:rPr>
              <a:t>ficha tecnica stay in style.xlsx</a:t>
            </a:r>
            <a:endParaRPr lang="es-CO" sz="3200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83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Misión</a:t>
            </a:r>
            <a:endParaRPr kumimoji="0" lang="es-CO" sz="7200" b="1" u="none" strike="noStrike" kern="1200" cap="none" spc="0" normalizeH="0" baseline="0" noProof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err="1">
                <a:ea typeface="+mn-lt"/>
                <a:cs typeface="+mn-lt"/>
              </a:rPr>
              <a:t>Ofrecer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servicios</a:t>
            </a:r>
            <a:r>
              <a:rPr lang="en">
                <a:ea typeface="+mn-lt"/>
                <a:cs typeface="+mn-lt"/>
              </a:rPr>
              <a:t> de </a:t>
            </a:r>
            <a:r>
              <a:rPr lang="en" err="1">
                <a:ea typeface="+mn-lt"/>
                <a:cs typeface="+mn-lt"/>
              </a:rPr>
              <a:t>programación</a:t>
            </a:r>
            <a:r>
              <a:rPr lang="en">
                <a:ea typeface="+mn-lt"/>
                <a:cs typeface="+mn-lt"/>
              </a:rPr>
              <a:t> de software a </a:t>
            </a:r>
            <a:r>
              <a:rPr lang="en" err="1">
                <a:ea typeface="+mn-lt"/>
                <a:cs typeface="+mn-lt"/>
              </a:rPr>
              <a:t>grandes</a:t>
            </a:r>
            <a:r>
              <a:rPr lang="en">
                <a:ea typeface="+mn-lt"/>
                <a:cs typeface="+mn-lt"/>
              </a:rPr>
              <a:t> y </a:t>
            </a:r>
            <a:r>
              <a:rPr lang="en" err="1">
                <a:ea typeface="+mn-lt"/>
                <a:cs typeface="+mn-lt"/>
              </a:rPr>
              <a:t>pequeñas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empresas</a:t>
            </a:r>
            <a:r>
              <a:rPr lang="en">
                <a:ea typeface="+mn-lt"/>
                <a:cs typeface="+mn-lt"/>
              </a:rPr>
              <a:t>, </a:t>
            </a:r>
            <a:r>
              <a:rPr lang="en" err="1">
                <a:ea typeface="+mn-lt"/>
                <a:cs typeface="+mn-lt"/>
              </a:rPr>
              <a:t>brindando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así</a:t>
            </a:r>
            <a:r>
              <a:rPr lang="en">
                <a:ea typeface="+mn-lt"/>
                <a:cs typeface="+mn-lt"/>
              </a:rPr>
              <a:t> un </a:t>
            </a:r>
            <a:r>
              <a:rPr lang="en" err="1">
                <a:ea typeface="+mn-lt"/>
                <a:cs typeface="+mn-lt"/>
              </a:rPr>
              <a:t>excelente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servicio</a:t>
            </a:r>
            <a:r>
              <a:rPr lang="en">
                <a:ea typeface="+mn-lt"/>
                <a:cs typeface="+mn-lt"/>
              </a:rPr>
              <a:t> y </a:t>
            </a:r>
            <a:r>
              <a:rPr lang="en" err="1">
                <a:ea typeface="+mn-lt"/>
                <a:cs typeface="+mn-lt"/>
              </a:rPr>
              <a:t>calidad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en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cada</a:t>
            </a:r>
            <a:r>
              <a:rPr lang="en">
                <a:ea typeface="+mn-lt"/>
                <a:cs typeface="+mn-lt"/>
              </a:rPr>
              <a:t> </a:t>
            </a:r>
            <a:r>
              <a:rPr lang="en" err="1">
                <a:ea typeface="+mn-lt"/>
                <a:cs typeface="+mn-lt"/>
              </a:rPr>
              <a:t>proyecto</a:t>
            </a:r>
            <a:r>
              <a:rPr lang="en">
                <a:ea typeface="+mn-lt"/>
                <a:cs typeface="+mn-lt"/>
              </a:rPr>
              <a:t> realizado.</a:t>
            </a: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005126" y="1711050"/>
            <a:ext cx="627055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Documentación casos de uso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08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-89140" y="6251559"/>
            <a:ext cx="11379374" cy="52248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 link archivo </a:t>
            </a:r>
            <a:r>
              <a:rPr lang="es-CO" sz="3200" b="1" err="1">
                <a:solidFill>
                  <a:srgbClr val="4D4D4C"/>
                </a:solidFill>
                <a:latin typeface="WORK SANS BOLD ROMAN"/>
              </a:rPr>
              <a:t>word</a:t>
            </a:r>
            <a:r>
              <a:rPr lang="es-CO" sz="3200" b="1">
                <a:solidFill>
                  <a:srgbClr val="4D4D4C"/>
                </a:solidFill>
                <a:latin typeface="WORK SANS BOLD ROMAN"/>
              </a:rPr>
              <a:t>:</a:t>
            </a:r>
            <a:r>
              <a:rPr lang="es-CO" sz="32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__casos de uso stay in style original.docx</a:t>
            </a:r>
            <a:endParaRPr lang="es-CO" sz="3200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ea typeface="+mj-lt"/>
              <a:cs typeface="+mj-l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206173B-C8A2-2A4B-782D-DE717D719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655108"/>
            <a:ext cx="7239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97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1615800"/>
            <a:ext cx="627055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Modelo Entidad Relación (MER)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8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863360" y="5891726"/>
            <a:ext cx="9188624" cy="6177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2400" b="1" dirty="0">
                <a:solidFill>
                  <a:srgbClr val="4D4D4C"/>
                </a:solidFill>
                <a:latin typeface="WORK SANS BOLD ROMAN"/>
              </a:rPr>
              <a:t> link archivo original:</a:t>
            </a:r>
            <a:r>
              <a:rPr lang="es-CO" sz="24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Modelo Entidad Relacion Stay in Style.pdf</a:t>
            </a:r>
            <a:endParaRPr lang="es-CO" sz="2400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ea typeface="+mj-lt"/>
              <a:cs typeface="+mj-lt"/>
              <a:hlinkClick r:id="rId3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95B2F61A-4717-F400-2BDA-15473061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17" y="235328"/>
            <a:ext cx="10509249" cy="53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72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Modelo relacional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7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397694" y="5870559"/>
            <a:ext cx="11157123" cy="861154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4000" b="1" dirty="0">
                <a:solidFill>
                  <a:srgbClr val="4D4D4C"/>
                </a:solidFill>
                <a:ea typeface="+mj-lt"/>
                <a:cs typeface="+mj-lt"/>
              </a:rPr>
              <a:t>link archivo </a:t>
            </a:r>
            <a:r>
              <a:rPr lang="es-CO" sz="4000" b="1" dirty="0" err="1">
                <a:solidFill>
                  <a:srgbClr val="4D4D4C"/>
                </a:solidFill>
                <a:ea typeface="+mj-lt"/>
                <a:cs typeface="+mj-lt"/>
              </a:rPr>
              <a:t>pdf</a:t>
            </a:r>
            <a:r>
              <a:rPr lang="es-CO" sz="4000" b="1" dirty="0">
                <a:solidFill>
                  <a:srgbClr val="4D4D4C"/>
                </a:solidFill>
                <a:ea typeface="+mj-lt"/>
                <a:cs typeface="+mj-lt"/>
              </a:rPr>
              <a:t>:</a:t>
            </a:r>
            <a:r>
              <a:rPr lang="es-CO" sz="40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Modelo Relacional Stay_in_Style.pdf</a:t>
            </a:r>
            <a:endParaRPr lang="es-ES">
              <a:ea typeface="+mj-lt"/>
              <a:cs typeface="+mj-lt"/>
              <a:hlinkClick r:id="rId3"/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310BEA9-06F1-399A-C736-65875DEF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558" y="95780"/>
            <a:ext cx="8591550" cy="5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528626" y="1076050"/>
            <a:ext cx="11922051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Normalización</a:t>
            </a:r>
            <a:endParaRPr lang="es-ES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s-CO" sz="6000" b="1" dirty="0">
              <a:solidFill>
                <a:schemeClr val="bg1"/>
              </a:solidFill>
              <a:latin typeface="WORK SANS BOLD ROMAN"/>
              <a:ea typeface="Calibri" panose="020F0502020204030204"/>
              <a:cs typeface="Calibri" panose="020F0502020204030204"/>
            </a:endParaRPr>
          </a:p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HACER LA NORMALIZACIÓN CON LOS DATOS PUESTOS EN LA BASE DE DATOS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82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-4473" y="1489059"/>
            <a:ext cx="12194291" cy="4491237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CO" sz="4000" b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 link archivo </a:t>
            </a:r>
            <a:r>
              <a:rPr lang="es-CO" sz="4000" b="1" err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excel</a:t>
            </a:r>
            <a:r>
              <a:rPr lang="es-CO" sz="4000" b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:</a:t>
            </a:r>
            <a:r>
              <a:rPr lang="es-CO" sz="4000" dirty="0">
                <a:solidFill>
                  <a:srgbClr val="000000"/>
                </a:solidFill>
                <a:ea typeface="+mj-lt"/>
                <a:cs typeface="+mj-lt"/>
                <a:hlinkClick r:id="rId3"/>
              </a:rPr>
              <a:t>no normalizada Stay in style original.xlsx</a:t>
            </a:r>
            <a:endParaRPr lang="es-CO" sz="4000">
              <a:solidFill>
                <a:srgbClr val="000000"/>
              </a:solidFill>
              <a:ea typeface="+mj-lt"/>
              <a:cs typeface="+mj-lt"/>
            </a:endParaRPr>
          </a:p>
          <a:p>
            <a:pPr algn="ctr">
              <a:defRPr/>
            </a:pPr>
            <a:r>
              <a:rPr lang="es-CO" sz="4000" b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link archivo </a:t>
            </a:r>
            <a:r>
              <a:rPr lang="es-CO" sz="4000" b="1" err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excel</a:t>
            </a:r>
            <a:r>
              <a:rPr lang="es-CO" sz="4000" b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:</a:t>
            </a:r>
            <a:r>
              <a:rPr lang="es-CO" sz="4000" dirty="0">
                <a:solidFill>
                  <a:srgbClr val="000000"/>
                </a:solidFill>
                <a:ea typeface="+mj-lt"/>
                <a:cs typeface="+mj-lt"/>
                <a:hlinkClick r:id="rId4"/>
              </a:rPr>
              <a:t>Normalización 1 stay in style original.xlsx</a:t>
            </a:r>
            <a:endParaRPr lang="es-CO" sz="4000">
              <a:solidFill>
                <a:srgbClr val="000000"/>
              </a:solidFill>
              <a:ea typeface="+mj-lt"/>
              <a:cs typeface="+mj-lt"/>
            </a:endParaRPr>
          </a:p>
          <a:p>
            <a:pPr algn="ctr">
              <a:defRPr/>
            </a:pPr>
            <a:r>
              <a:rPr lang="es-CO" sz="4000" dirty="0">
                <a:solidFill>
                  <a:srgbClr val="4D4D4C"/>
                </a:solidFill>
                <a:ea typeface="+mj-lt"/>
                <a:cs typeface="+mj-lt"/>
              </a:rPr>
              <a:t>    </a:t>
            </a:r>
            <a:r>
              <a:rPr lang="es-CO" sz="4000" b="1" dirty="0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link archivo </a:t>
            </a:r>
            <a:r>
              <a:rPr lang="es-CO" sz="4000" b="1" dirty="0" err="1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excel</a:t>
            </a:r>
            <a:r>
              <a:rPr lang="es-CO" sz="4000" b="1" dirty="0">
                <a:solidFill>
                  <a:srgbClr val="4D4D4C"/>
                </a:solidFill>
                <a:latin typeface="Segoe UI"/>
                <a:ea typeface="+mj-lt"/>
                <a:cs typeface="Segoe UI"/>
              </a:rPr>
              <a:t>:</a:t>
            </a:r>
            <a:r>
              <a:rPr lang="es-CO" sz="4000" dirty="0">
                <a:solidFill>
                  <a:srgbClr val="000000"/>
                </a:solidFill>
                <a:ea typeface="+mj-lt"/>
                <a:cs typeface="+mj-lt"/>
                <a:hlinkClick r:id="rId5"/>
              </a:rPr>
              <a:t>Normalización 2 stay in style.xlsx</a:t>
            </a:r>
            <a:endParaRPr lang="en-US" sz="4000">
              <a:solidFill>
                <a:srgbClr val="000000"/>
              </a:solidFill>
              <a:latin typeface="Calibri"/>
              <a:ea typeface="+mj-lt"/>
              <a:cs typeface="Calibri"/>
            </a:endParaRPr>
          </a:p>
          <a:p>
            <a:pPr algn="ctr">
              <a:defRPr/>
            </a:pPr>
            <a:r>
              <a:rPr lang="es-CO" sz="4000" b="1">
                <a:solidFill>
                  <a:srgbClr val="4D4D4C"/>
                </a:solidFill>
                <a:ea typeface="+mj-lt"/>
                <a:cs typeface="+mj-lt"/>
              </a:rPr>
              <a:t>link archivo excel:</a:t>
            </a:r>
            <a:endParaRPr lang="es-CO" sz="4000">
              <a:ea typeface="Calibri Light"/>
              <a:cs typeface="Calibri Light"/>
            </a:endParaRPr>
          </a:p>
          <a:p>
            <a:pPr>
              <a:defRPr/>
            </a:pPr>
            <a:endParaRPr lang="es-CO" sz="4000">
              <a:solidFill>
                <a:srgbClr val="4D4D4C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81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005126" y="1615800"/>
            <a:ext cx="627055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Diccionario base de datos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2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-4473" y="3002476"/>
            <a:ext cx="12554123" cy="2586237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s-CO" sz="3200" b="1" dirty="0">
              <a:solidFill>
                <a:srgbClr val="4D4D4C"/>
              </a:solidFill>
              <a:latin typeface="WORK SANS BOLD ROMAN"/>
              <a:ea typeface="Calibri Light" panose="020F0302020204030204"/>
              <a:cs typeface="Calibri Light" panose="020F0302020204030204"/>
            </a:endParaRPr>
          </a:p>
          <a:p>
            <a:pPr algn="ctr">
              <a:defRPr/>
            </a:pP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archivo </a:t>
            </a:r>
            <a:r>
              <a:rPr lang="es-CO" sz="3200" b="1" dirty="0" err="1">
                <a:solidFill>
                  <a:srgbClr val="4D4D4C"/>
                </a:solidFill>
                <a:latin typeface="WORK SANS BOLD ROMAN"/>
              </a:rPr>
              <a:t>pdf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:</a:t>
            </a:r>
            <a:r>
              <a:rPr lang="es-CO" sz="32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diccionario BD stay in style.pdf</a:t>
            </a:r>
            <a:endParaRPr lang="es-CO" sz="3200">
              <a:solidFill>
                <a:srgbClr val="4D4D4C"/>
              </a:solidFill>
              <a:ea typeface="+mj-lt"/>
              <a:cs typeface="+mj-lt"/>
            </a:endParaRPr>
          </a:p>
          <a:p>
            <a:pPr algn="ctr">
              <a:defRPr/>
            </a:pPr>
            <a:r>
              <a:rPr lang="es-CO" sz="3200" dirty="0">
                <a:solidFill>
                  <a:srgbClr val="4D4D4C"/>
                </a:solidFill>
                <a:ea typeface="+mj-lt"/>
                <a:cs typeface="+mj-lt"/>
              </a:rPr>
              <a:t>     </a:t>
            </a:r>
            <a:r>
              <a:rPr lang="es-CO" sz="3200" dirty="0">
                <a:solidFill>
                  <a:srgbClr val="4D4D4C"/>
                </a:solidFill>
                <a:latin typeface="Calibri Light"/>
                <a:cs typeface="Calibri Light"/>
              </a:rPr>
              <a:t>      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script:</a:t>
            </a:r>
            <a:r>
              <a:rPr lang="es-CO" sz="3200" dirty="0">
                <a:solidFill>
                  <a:srgbClr val="4D4D4C"/>
                </a:solidFill>
                <a:ea typeface="+mj-lt"/>
                <a:cs typeface="+mj-lt"/>
                <a:hlinkClick r:id="rId4"/>
              </a:rPr>
              <a:t>stay_in_style.sql</a:t>
            </a:r>
            <a:endParaRPr lang="es-CO" sz="2900" dirty="0">
              <a:solidFill>
                <a:srgbClr val="4D4D4C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856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2266160"/>
            <a:ext cx="69721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Visión</a:t>
            </a:r>
            <a:endParaRPr kumimoji="0" lang="es-CO" sz="7200" b="1" u="none" strike="noStrike" kern="1200" cap="none" spc="0" normalizeH="0" baseline="0" noProof="0" err="1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2323491" y="3427001"/>
            <a:ext cx="75464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" dirty="0" err="1">
                <a:ea typeface="+mn-lt"/>
                <a:cs typeface="+mn-lt"/>
              </a:rPr>
              <a:t>Tenemos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proyectado</a:t>
            </a:r>
            <a:r>
              <a:rPr lang="en" dirty="0">
                <a:ea typeface="+mn-lt"/>
                <a:cs typeface="+mn-lt"/>
              </a:rPr>
              <a:t> para </a:t>
            </a:r>
            <a:r>
              <a:rPr lang="en" dirty="0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año</a:t>
            </a:r>
            <a:r>
              <a:rPr lang="en" dirty="0">
                <a:ea typeface="+mn-lt"/>
                <a:cs typeface="+mn-lt"/>
              </a:rPr>
              <a:t> 2028 ser </a:t>
            </a:r>
            <a:r>
              <a:rPr lang="en" dirty="0" err="1">
                <a:ea typeface="+mn-lt"/>
                <a:cs typeface="+mn-lt"/>
              </a:rPr>
              <a:t>una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empresa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reconocida</a:t>
            </a:r>
            <a:r>
              <a:rPr lang="en" dirty="0">
                <a:ea typeface="+mn-lt"/>
                <a:cs typeface="+mn-lt"/>
              </a:rPr>
              <a:t> a </a:t>
            </a:r>
            <a:r>
              <a:rPr lang="en" dirty="0" err="1">
                <a:ea typeface="+mn-lt"/>
                <a:cs typeface="+mn-lt"/>
              </a:rPr>
              <a:t>nivel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nacional</a:t>
            </a:r>
            <a:r>
              <a:rPr lang="en" dirty="0">
                <a:ea typeface="+mn-lt"/>
                <a:cs typeface="+mn-lt"/>
              </a:rPr>
              <a:t> e </a:t>
            </a:r>
            <a:r>
              <a:rPr lang="en" dirty="0" err="1">
                <a:ea typeface="+mn-lt"/>
                <a:cs typeface="+mn-lt"/>
              </a:rPr>
              <a:t>internacional</a:t>
            </a:r>
            <a:r>
              <a:rPr lang="en" dirty="0">
                <a:ea typeface="+mn-lt"/>
                <a:cs typeface="+mn-lt"/>
              </a:rPr>
              <a:t>, </a:t>
            </a:r>
            <a:r>
              <a:rPr lang="en" dirty="0" err="1">
                <a:ea typeface="+mn-lt"/>
                <a:cs typeface="+mn-lt"/>
              </a:rPr>
              <a:t>realizando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trabajos</a:t>
            </a:r>
            <a:r>
              <a:rPr lang="en" dirty="0">
                <a:ea typeface="+mn-lt"/>
                <a:cs typeface="+mn-lt"/>
              </a:rPr>
              <a:t> con </a:t>
            </a:r>
            <a:r>
              <a:rPr lang="en" dirty="0" err="1">
                <a:ea typeface="+mn-lt"/>
                <a:cs typeface="+mn-lt"/>
              </a:rPr>
              <a:t>empresas</a:t>
            </a:r>
            <a:r>
              <a:rPr lang="en" dirty="0">
                <a:ea typeface="+mn-lt"/>
                <a:cs typeface="+mn-lt"/>
              </a:rPr>
              <a:t> de alto </a:t>
            </a:r>
            <a:r>
              <a:rPr lang="en" dirty="0" err="1">
                <a:ea typeface="+mn-lt"/>
                <a:cs typeface="+mn-lt"/>
              </a:rPr>
              <a:t>calibre</a:t>
            </a:r>
            <a:r>
              <a:rPr lang="en" dirty="0">
                <a:ea typeface="+mn-lt"/>
                <a:cs typeface="+mn-lt"/>
              </a:rPr>
              <a:t> para </a:t>
            </a:r>
            <a:r>
              <a:rPr lang="en" dirty="0" err="1">
                <a:ea typeface="+mn-lt"/>
                <a:cs typeface="+mn-lt"/>
              </a:rPr>
              <a:t>resaltar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en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el</a:t>
            </a:r>
            <a:r>
              <a:rPr lang="en" dirty="0">
                <a:ea typeface="+mn-lt"/>
                <a:cs typeface="+mn-lt"/>
              </a:rPr>
              <a:t> mercado y </a:t>
            </a:r>
            <a:r>
              <a:rPr lang="en" dirty="0" err="1">
                <a:ea typeface="+mn-lt"/>
                <a:cs typeface="+mn-lt"/>
              </a:rPr>
              <a:t>poder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tener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una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buena</a:t>
            </a:r>
            <a:r>
              <a:rPr lang="en" dirty="0">
                <a:ea typeface="+mn-lt"/>
                <a:cs typeface="+mn-lt"/>
              </a:rPr>
              <a:t> imagen y </a:t>
            </a:r>
            <a:r>
              <a:rPr lang="en" dirty="0" err="1">
                <a:ea typeface="+mn-lt"/>
                <a:cs typeface="+mn-lt"/>
              </a:rPr>
              <a:t>presencia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comercial</a:t>
            </a:r>
            <a:r>
              <a:rPr lang="en" dirty="0">
                <a:ea typeface="+mn-lt"/>
                <a:cs typeface="+mn-lt"/>
              </a:rPr>
              <a:t>.</a:t>
            </a:r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47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Diagrama de clases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03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2D3072-F401-B887-0F3C-CAE56965D6DF}"/>
              </a:ext>
            </a:extLst>
          </p:cNvPr>
          <p:cNvSpPr txBox="1"/>
          <p:nvPr/>
        </p:nvSpPr>
        <p:spPr>
          <a:xfrm>
            <a:off x="120650" y="6153151"/>
            <a:ext cx="10871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diagrama de clases: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  <a:ea typeface="Calibri"/>
                <a:cs typeface="Calibri"/>
              </a:rPr>
              <a:t> </a:t>
            </a:r>
            <a:r>
              <a:rPr lang="es-CO" sz="3200" dirty="0">
                <a:solidFill>
                  <a:srgbClr val="4D4D4C"/>
                </a:solidFill>
                <a:ea typeface="+mn-lt"/>
                <a:cs typeface="+mn-lt"/>
                <a:hlinkClick r:id="rId3"/>
              </a:rPr>
              <a:t>Diagrama de clases Stay in Style.pdf</a:t>
            </a:r>
            <a:endParaRPr lang="es-ES"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87988DD-FAA6-7875-A0A9-AD4F7A3F4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23" y="376410"/>
            <a:ext cx="8027687" cy="50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0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Diagrama de despliegue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54880" y="4433550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2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1873065-BF1C-5D5D-75BD-F2FA946AAC8F}"/>
              </a:ext>
            </a:extLst>
          </p:cNvPr>
          <p:cNvSpPr txBox="1"/>
          <p:nvPr/>
        </p:nvSpPr>
        <p:spPr>
          <a:xfrm>
            <a:off x="1301" y="6153151"/>
            <a:ext cx="126338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diagrama de despliegue: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  <a:ea typeface="Calibri"/>
                <a:cs typeface="Calibri"/>
              </a:rPr>
              <a:t> </a:t>
            </a:r>
            <a:r>
              <a:rPr lang="es-CO" sz="3200" dirty="0">
                <a:solidFill>
                  <a:srgbClr val="4D4D4C"/>
                </a:solidFill>
                <a:ea typeface="+mn-lt"/>
                <a:cs typeface="+mn-lt"/>
                <a:hlinkClick r:id="rId3"/>
              </a:rPr>
              <a:t>Diagrama de despliegue Stay in Style.pdf</a:t>
            </a:r>
            <a:endParaRPr lang="es-CO" sz="3200" dirty="0">
              <a:solidFill>
                <a:srgbClr val="4D4D4C"/>
              </a:solidFill>
              <a:ea typeface="Calibri"/>
              <a:cs typeface="Calibri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E04CB27-B4A1-39E3-872A-2DFD85EF8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308" y="161638"/>
            <a:ext cx="8144564" cy="57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3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Mapa de navegación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3713" y="453938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44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40E7FBE-AC1B-27DF-F8EA-DCC50C26F629}"/>
              </a:ext>
            </a:extLst>
          </p:cNvPr>
          <p:cNvSpPr txBox="1">
            <a:spLocks/>
          </p:cNvSpPr>
          <p:nvPr/>
        </p:nvSpPr>
        <p:spPr>
          <a:xfrm>
            <a:off x="-245595" y="6064375"/>
            <a:ext cx="12441149" cy="52248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 link archivo Mapa navegación:</a:t>
            </a:r>
            <a:r>
              <a:rPr lang="es-CO" sz="3200" dirty="0">
                <a:solidFill>
                  <a:srgbClr val="4D4D4C"/>
                </a:solidFill>
                <a:ea typeface="+mj-lt"/>
                <a:cs typeface="+mj-lt"/>
                <a:hlinkClick r:id="rId3"/>
              </a:rPr>
              <a:t>Mapa de navegación stay in style.pdf</a:t>
            </a:r>
            <a:endParaRPr lang="es-CO" sz="3200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ea typeface="+mj-lt"/>
              <a:cs typeface="+mj-lt"/>
            </a:endParaRPr>
          </a:p>
        </p:txBody>
      </p:sp>
      <p:pic>
        <p:nvPicPr>
          <p:cNvPr id="5" name="Imagen 4" descr="Imagen que contiene Gráfico de dispersión&#10;&#10;Descripción generada automáticamente">
            <a:extLst>
              <a:ext uri="{FF2B5EF4-FFF2-40B4-BE49-F238E27FC236}">
                <a16:creationId xmlns:a16="http://schemas.microsoft.com/office/drawing/2014/main" id="{D0E89175-E46A-6657-A33C-1D4786E70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9" y="197379"/>
            <a:ext cx="10907183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8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483633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BOOTSTRAP</a:t>
            </a:r>
            <a:endParaRPr lang="es-CO" sz="6000" dirty="0">
              <a:solidFill>
                <a:schemeClr val="bg1"/>
              </a:solidFill>
              <a:latin typeface="Calibri"/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971297" y="3766799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60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B79EF08-FA9C-B06E-E6BC-84CD0A8A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6" y="231351"/>
            <a:ext cx="5291666" cy="4908019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9AF43C39-F629-60B2-7843-81AB6AEE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95" y="2389761"/>
            <a:ext cx="5291667" cy="1031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440EDC7-3F19-5715-73CC-39B01FDCAC06}"/>
              </a:ext>
            </a:extLst>
          </p:cNvPr>
          <p:cNvSpPr txBox="1"/>
          <p:nvPr/>
        </p:nvSpPr>
        <p:spPr>
          <a:xfrm>
            <a:off x="501268" y="5771002"/>
            <a:ext cx="101887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 link archivo Mapa navegación:</a:t>
            </a:r>
            <a:r>
              <a:rPr lang="en-US" sz="3200" dirty="0">
                <a:solidFill>
                  <a:srgbClr val="4D4D4C"/>
                </a:solidFill>
                <a:latin typeface="Calibri"/>
                <a:ea typeface="Calibri"/>
                <a:cs typeface="Calibri"/>
                <a:hlinkClick r:id="rId4"/>
              </a:rPr>
              <a:t>Boostrap Stay in Style.pdf</a:t>
            </a:r>
          </a:p>
        </p:txBody>
      </p:sp>
    </p:spTree>
    <p:extLst>
      <p:ext uri="{BB962C8B-B14F-4D97-AF65-F5344CB8AC3E}">
        <p14:creationId xmlns:p14="http://schemas.microsoft.com/office/powerpoint/2010/main" val="2674463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62793" y="2547133"/>
            <a:ext cx="6270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  <a:ea typeface="Calibri" panose="020F0502020204030204"/>
                <a:cs typeface="Calibri" panose="020F0502020204030204"/>
              </a:rPr>
              <a:t>Repositorio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194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20DBD82-4838-D62C-65BE-097B755A9947}"/>
              </a:ext>
            </a:extLst>
          </p:cNvPr>
          <p:cNvSpPr txBox="1">
            <a:spLocks/>
          </p:cNvSpPr>
          <p:nvPr/>
        </p:nvSpPr>
        <p:spPr>
          <a:xfrm>
            <a:off x="960876" y="3550619"/>
            <a:ext cx="10272022" cy="1028815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CO" sz="2400" b="1" dirty="0">
                <a:solidFill>
                  <a:srgbClr val="4D4D4C"/>
                </a:solidFill>
                <a:latin typeface="WORK SANS BOLD ROMAN"/>
              </a:rPr>
              <a:t> 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</a:rPr>
              <a:t>link </a:t>
            </a:r>
            <a:r>
              <a:rPr lang="es-CO" sz="3200" b="1" dirty="0">
                <a:solidFill>
                  <a:srgbClr val="4D4D4C"/>
                </a:solidFill>
                <a:latin typeface="WORK SANS BOLD ROMAN"/>
                <a:ea typeface="+mj-lt"/>
                <a:cs typeface="+mj-lt"/>
              </a:rPr>
              <a:t>repositorio: </a:t>
            </a:r>
            <a:r>
              <a:rPr lang="es-CO" sz="3200" dirty="0">
                <a:solidFill>
                  <a:srgbClr val="4D4D4C"/>
                </a:solidFill>
                <a:latin typeface="Calibri Light"/>
                <a:ea typeface="+mj-lt"/>
                <a:cs typeface="+mj-lt"/>
              </a:rPr>
              <a:t>https://github.com/Dilandak/Stay-in-Style</a:t>
            </a:r>
            <a:endParaRPr lang="es-CO" sz="3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24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788750" y="2537345"/>
            <a:ext cx="261449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Eslogan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24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605365" y="1998965"/>
            <a:ext cx="697219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rgbClr val="4D4D4C"/>
                </a:solidFill>
                <a:latin typeface="WORK SANS BOLD ROMAN"/>
              </a:rPr>
              <a:t>"Transformando ideas en infinitas posibilidades"</a:t>
            </a:r>
            <a:endParaRPr lang="es-CO" sz="6000" b="1" u="none" strike="noStrike" kern="1200" cap="none" spc="0" normalizeH="0" baseline="0" noProof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169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5287979" y="2537346"/>
            <a:ext cx="169520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Logo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5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9FA0EBEF-53D7-DA5E-2103-B78155447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" t="755" r="1136" b="1208"/>
          <a:stretch/>
        </p:blipFill>
        <p:spPr>
          <a:xfrm>
            <a:off x="2394858" y="1419557"/>
            <a:ext cx="7402305" cy="40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633186" y="2537346"/>
            <a:ext cx="300479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Proyecto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243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50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272</cp:revision>
  <dcterms:created xsi:type="dcterms:W3CDTF">2020-10-01T23:51:28Z</dcterms:created>
  <dcterms:modified xsi:type="dcterms:W3CDTF">2024-09-10T17:02:59Z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